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Mon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Mono-italic.fntdata"/><Relationship Id="rId10" Type="http://schemas.openxmlformats.org/officeDocument/2006/relationships/slide" Target="slides/slide5.xml"/><Relationship Id="rId32"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Mon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94e3f0b4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594e3f0b4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a28cf7d96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a28cf7d96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b="1" lang="es">
                <a:solidFill>
                  <a:schemeClr val="dk1"/>
                </a:solidFill>
              </a:rPr>
              <a:t>Ecosistema de Desarrollo Rico: El protocolo ha fomentado un entorno con abundantes recursos para los desarrolladores:</a:t>
            </a:r>
            <a:endParaRPr b="1">
              <a:solidFill>
                <a:schemeClr val="dk1"/>
              </a:solidFill>
            </a:endParaRPr>
          </a:p>
          <a:p>
            <a:pPr indent="0" lvl="0" marL="381000" marR="381000" rtl="0" algn="l">
              <a:lnSpc>
                <a:spcPct val="115000"/>
              </a:lnSpc>
              <a:spcBef>
                <a:spcPts val="1200"/>
              </a:spcBef>
              <a:spcAft>
                <a:spcPts val="0"/>
              </a:spcAft>
              <a:buNone/>
            </a:pPr>
            <a:r>
              <a:rPr b="1" lang="es">
                <a:solidFill>
                  <a:schemeClr val="dk1"/>
                </a:solidFill>
              </a:rPr>
              <a:t>SDKs Oficiales: Los SDKs (Software Development Kits) oficiales para MCP proporcionan las herramientas esenciales y las bibliotecas base para implementar clientes y servidores que se adhieren al protocolo. Estos SDKs aseguran la compatibilidad, ofrecen funcionalidades optimizadas para la gestión del contexto y a menudo incluyen ejemplos prácticos para una rápida adopción.</a:t>
            </a:r>
            <a:endParaRPr b="1">
              <a:solidFill>
                <a:schemeClr val="dk1"/>
              </a:solidFill>
            </a:endParaRPr>
          </a:p>
          <a:p>
            <a:pPr indent="0" lvl="0" marL="381000" marR="381000" rtl="0" algn="l">
              <a:lnSpc>
                <a:spcPct val="115000"/>
              </a:lnSpc>
              <a:spcBef>
                <a:spcPts val="1200"/>
              </a:spcBef>
              <a:spcAft>
                <a:spcPts val="0"/>
              </a:spcAft>
              <a:buNone/>
            </a:pPr>
            <a:r>
              <a:t/>
            </a:r>
            <a:endParaRPr b="1">
              <a:solidFill>
                <a:schemeClr val="dk1"/>
              </a:solidFill>
            </a:endParaRPr>
          </a:p>
          <a:p>
            <a:pPr indent="0" lvl="0" marL="381000" marR="381000" rtl="0" algn="l">
              <a:lnSpc>
                <a:spcPct val="115000"/>
              </a:lnSpc>
              <a:spcBef>
                <a:spcPts val="1200"/>
              </a:spcBef>
              <a:spcAft>
                <a:spcPts val="0"/>
              </a:spcAft>
              <a:buNone/>
            </a:pPr>
            <a:r>
              <a:rPr b="1" lang="es">
                <a:solidFill>
                  <a:schemeClr val="dk1"/>
                </a:solidFill>
              </a:rPr>
              <a:t>SDKs de la Comunidad: La adopción de MCP por parte de la comunidad ha llevado al desarrollo de una diversa gama de SDKs en múltiples lenguajes de programación. Estos SDKs comunitarios a menudo extienden las funcionalidades de los oficiales, ofrecen abstracciones de alto nivel para simplificar la implementación de patrones complejos de contexto, e incluyen utilidades que resuelven desafíos comunes, acelerando significativamente el ciclo de desarrollo.</a:t>
            </a:r>
            <a:endParaRPr b="1">
              <a:solidFill>
                <a:schemeClr val="dk1"/>
              </a:solidFill>
            </a:endParaRPr>
          </a:p>
          <a:p>
            <a:pPr indent="0" lvl="0" marL="381000" marR="3810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d9406210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d9406210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Aquí tienes la estructura de código esencial para crear un servidor MCP en TypeScript, basada en las fuentes proporcionadas: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
                <a:solidFill>
                  <a:schemeClr val="dk1"/>
                </a:solidFill>
              </a:rPr>
              <a:t>Importar dependencias necesarias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Importa </a:t>
            </a:r>
            <a:r>
              <a:rPr lang="es">
                <a:solidFill>
                  <a:srgbClr val="188038"/>
                </a:solidFill>
                <a:latin typeface="Roboto Mono"/>
                <a:ea typeface="Roboto Mono"/>
                <a:cs typeface="Roboto Mono"/>
                <a:sym typeface="Roboto Mono"/>
              </a:rPr>
              <a:t>McpServer</a:t>
            </a:r>
            <a:r>
              <a:rPr lang="es">
                <a:solidFill>
                  <a:schemeClr val="dk1"/>
                </a:solidFill>
              </a:rPr>
              <a:t> y </a:t>
            </a:r>
            <a:r>
              <a:rPr lang="es">
                <a:solidFill>
                  <a:srgbClr val="188038"/>
                </a:solidFill>
                <a:latin typeface="Roboto Mono"/>
                <a:ea typeface="Roboto Mono"/>
                <a:cs typeface="Roboto Mono"/>
                <a:sym typeface="Roboto Mono"/>
              </a:rPr>
              <a:t>StdioServerTransport</a:t>
            </a:r>
            <a:r>
              <a:rPr lang="es">
                <a:solidFill>
                  <a:schemeClr val="dk1"/>
                </a:solidFill>
              </a:rPr>
              <a:t> del SDK de </a:t>
            </a:r>
            <a:r>
              <a:rPr lang="es">
                <a:solidFill>
                  <a:srgbClr val="188038"/>
                </a:solidFill>
                <a:latin typeface="Roboto Mono"/>
                <a:ea typeface="Roboto Mono"/>
                <a:cs typeface="Roboto Mono"/>
                <a:sym typeface="Roboto Mono"/>
              </a:rPr>
              <a:t>@modelcontextprotocol/sdk/server</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 que necesites </a:t>
            </a:r>
            <a:r>
              <a:rPr lang="es">
                <a:solidFill>
                  <a:srgbClr val="188038"/>
                </a:solidFill>
                <a:latin typeface="Roboto Mono"/>
                <a:ea typeface="Roboto Mono"/>
                <a:cs typeface="Roboto Mono"/>
                <a:sym typeface="Roboto Mono"/>
              </a:rPr>
              <a:t>z</a:t>
            </a:r>
            <a:r>
              <a:rPr lang="es">
                <a:solidFill>
                  <a:schemeClr val="dk1"/>
                </a:solidFill>
              </a:rPr>
              <a:t> de </a:t>
            </a:r>
            <a:r>
              <a:rPr lang="es">
                <a:solidFill>
                  <a:srgbClr val="188038"/>
                </a:solidFill>
                <a:latin typeface="Roboto Mono"/>
                <a:ea typeface="Roboto Mono"/>
                <a:cs typeface="Roboto Mono"/>
                <a:sym typeface="Roboto Mono"/>
              </a:rPr>
              <a:t>zod</a:t>
            </a:r>
            <a:r>
              <a:rPr lang="es">
                <a:solidFill>
                  <a:schemeClr val="dk1"/>
                </a:solidFill>
              </a:rPr>
              <a:t> para definir esquemas de entrada para herramientas y prompts.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Otras importaciones pueden ser necesarias dependiendo de la funcionalidad (e.g., </a:t>
            </a:r>
            <a:r>
              <a:rPr lang="es">
                <a:solidFill>
                  <a:srgbClr val="188038"/>
                </a:solidFill>
                <a:latin typeface="Roboto Mono"/>
                <a:ea typeface="Roboto Mono"/>
                <a:cs typeface="Roboto Mono"/>
                <a:sym typeface="Roboto Mono"/>
              </a:rPr>
              <a:t>zod</a:t>
            </a:r>
            <a:r>
              <a:rPr lang="es">
                <a:solidFill>
                  <a:schemeClr val="dk1"/>
                </a:solidFill>
              </a:rPr>
              <a:t> para validación, </a:t>
            </a:r>
            <a:r>
              <a:rPr lang="es">
                <a:solidFill>
                  <a:srgbClr val="188038"/>
                </a:solidFill>
                <a:latin typeface="Roboto Mono"/>
                <a:ea typeface="Roboto Mono"/>
                <a:cs typeface="Roboto Mono"/>
                <a:sym typeface="Roboto Mono"/>
              </a:rPr>
              <a:t>readline</a:t>
            </a:r>
            <a:r>
              <a:rPr lang="es">
                <a:solidFill>
                  <a:schemeClr val="dk1"/>
                </a:solidFill>
              </a:rPr>
              <a:t> para clientes stdio).</a:t>
            </a:r>
            <a:endParaRPr>
              <a:solidFill>
                <a:schemeClr val="dk1"/>
              </a:solidFill>
            </a:endParaRPr>
          </a:p>
          <a:p>
            <a:pPr indent="0" lvl="0" marL="0" rtl="0" algn="l">
              <a:spcBef>
                <a:spcPts val="1200"/>
              </a:spcBef>
              <a:spcAft>
                <a:spcPts val="0"/>
              </a:spcAft>
              <a:buNone/>
            </a:pPr>
            <a:r>
              <a:rPr lang="es">
                <a:solidFill>
                  <a:schemeClr val="dk1"/>
                </a:solidFill>
              </a:rPr>
              <a:t>import { McpServer } from "@modelcontextprotocol/sdk/server/mcp.js";</a:t>
            </a:r>
            <a:endParaRPr>
              <a:solidFill>
                <a:schemeClr val="dk1"/>
              </a:solidFill>
            </a:endParaRPr>
          </a:p>
          <a:p>
            <a:pPr indent="0" lvl="0" marL="0" rtl="0" algn="l">
              <a:spcBef>
                <a:spcPts val="0"/>
              </a:spcBef>
              <a:spcAft>
                <a:spcPts val="0"/>
              </a:spcAft>
              <a:buNone/>
            </a:pPr>
            <a:r>
              <a:rPr lang="es">
                <a:solidFill>
                  <a:schemeClr val="dk1"/>
                </a:solidFill>
              </a:rPr>
              <a:t>import { StdioServerTransport } from "@modelcontextprotocol/sdk/server/stdio.js";</a:t>
            </a:r>
            <a:endParaRPr>
              <a:solidFill>
                <a:schemeClr val="dk1"/>
              </a:solidFill>
            </a:endParaRPr>
          </a:p>
          <a:p>
            <a:pPr indent="0" lvl="0" marL="0" rtl="0" algn="l">
              <a:spcBef>
                <a:spcPts val="0"/>
              </a:spcBef>
              <a:spcAft>
                <a:spcPts val="0"/>
              </a:spcAft>
              <a:buNone/>
            </a:pPr>
            <a:r>
              <a:rPr lang="es">
                <a:solidFill>
                  <a:schemeClr val="dk1"/>
                </a:solidFill>
              </a:rPr>
              <a:t>// import { z } from "zod"; // Opcional, si usas zod</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Crear una instancia del servidor MCP</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Inicializa </a:t>
            </a:r>
            <a:r>
              <a:rPr lang="es">
                <a:solidFill>
                  <a:srgbClr val="188038"/>
                </a:solidFill>
                <a:latin typeface="Roboto Mono"/>
                <a:ea typeface="Roboto Mono"/>
                <a:cs typeface="Roboto Mono"/>
                <a:sym typeface="Roboto Mono"/>
              </a:rPr>
              <a:t>McpServer</a:t>
            </a:r>
            <a:r>
              <a:rPr lang="es">
                <a:solidFill>
                  <a:schemeClr val="dk1"/>
                </a:solidFill>
              </a:rPr>
              <a:t> con un nombre y versión.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Puedes declarar las capacidades del servidor durante la inicialización o añadirlas después.</a:t>
            </a:r>
            <a:endParaRPr>
              <a:solidFill>
                <a:schemeClr val="dk1"/>
              </a:solidFill>
            </a:endParaRPr>
          </a:p>
          <a:p>
            <a:pPr indent="0" lvl="0" marL="0" rtl="0" algn="l">
              <a:spcBef>
                <a:spcPts val="1200"/>
              </a:spcBef>
              <a:spcAft>
                <a:spcPts val="0"/>
              </a:spcAft>
              <a:buNone/>
            </a:pPr>
            <a:r>
              <a:rPr lang="es">
                <a:solidFill>
                  <a:schemeClr val="dk1"/>
                </a:solidFill>
              </a:rPr>
              <a:t>const server = new McpServer({</a:t>
            </a:r>
            <a:endParaRPr>
              <a:solidFill>
                <a:schemeClr val="dk1"/>
              </a:solidFill>
            </a:endParaRPr>
          </a:p>
          <a:p>
            <a:pPr indent="0" lvl="0" marL="0" rtl="0" algn="l">
              <a:spcBef>
                <a:spcPts val="0"/>
              </a:spcBef>
              <a:spcAft>
                <a:spcPts val="0"/>
              </a:spcAft>
              <a:buNone/>
            </a:pPr>
            <a:r>
              <a:rPr lang="es">
                <a:solidFill>
                  <a:schemeClr val="dk1"/>
                </a:solidFill>
              </a:rPr>
              <a:t>  name: "example-server",</a:t>
            </a:r>
            <a:endParaRPr>
              <a:solidFill>
                <a:schemeClr val="dk1"/>
              </a:solidFill>
            </a:endParaRPr>
          </a:p>
          <a:p>
            <a:pPr indent="0" lvl="0" marL="0" rtl="0" algn="l">
              <a:spcBef>
                <a:spcPts val="0"/>
              </a:spcBef>
              <a:spcAft>
                <a:spcPts val="0"/>
              </a:spcAft>
              <a:buNone/>
            </a:pPr>
            <a:r>
              <a:rPr lang="es">
                <a:solidFill>
                  <a:schemeClr val="dk1"/>
                </a:solidFill>
              </a:rPr>
              <a:t>  version: "1.0.0",</a:t>
            </a:r>
            <a:endParaRPr>
              <a:solidFill>
                <a:schemeClr val="dk1"/>
              </a:solidFill>
            </a:endParaRPr>
          </a:p>
          <a:p>
            <a:pPr indent="0" lvl="0" marL="0" rtl="0" algn="l">
              <a:spcBef>
                <a:spcPts val="0"/>
              </a:spcBef>
              <a:spcAft>
                <a:spcPts val="0"/>
              </a:spcAft>
              <a:buNone/>
            </a:pPr>
            <a:r>
              <a:rPr lang="es">
                <a:solidFill>
                  <a:schemeClr val="dk1"/>
                </a:solidFill>
              </a:rPr>
              <a:t>  // capacidades opcionales: { resources: {}, tools: {}, prompts: {}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Definir y registrar capacidades (Herramientas, Recursos, Prompts)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Herramientas (</a:t>
            </a:r>
            <a:r>
              <a:rPr b="1" lang="es">
                <a:solidFill>
                  <a:srgbClr val="188038"/>
                </a:solidFill>
                <a:latin typeface="Roboto Mono"/>
                <a:ea typeface="Roboto Mono"/>
                <a:cs typeface="Roboto Mono"/>
                <a:sym typeface="Roboto Mono"/>
              </a:rPr>
              <a:t>tools</a:t>
            </a:r>
            <a:r>
              <a:rPr b="1" lang="es">
                <a:solidFill>
                  <a:schemeClr val="dk1"/>
                </a:solidFill>
              </a:rPr>
              <a:t>):</a:t>
            </a:r>
            <a:r>
              <a:rPr lang="es">
                <a:solidFill>
                  <a:schemeClr val="dk1"/>
                </a:solidFill>
              </a:rPr>
              <a:t> Permiten al LLM realizar acciones. Se definen con un nombre, descripción y esquema de entrada (opcional). Implementa la lógica de la herramienta dentro del manejador (handler).</a:t>
            </a:r>
            <a:endParaRPr>
              <a:solidFill>
                <a:schemeClr val="dk1"/>
              </a:solidFill>
            </a:endParaRPr>
          </a:p>
          <a:p>
            <a:pPr indent="0" lvl="0" marL="0" rtl="0" algn="l">
              <a:spcBef>
                <a:spcPts val="1200"/>
              </a:spcBef>
              <a:spcAft>
                <a:spcPts val="0"/>
              </a:spcAft>
              <a:buNone/>
            </a:pPr>
            <a:r>
              <a:rPr lang="es">
                <a:solidFill>
                  <a:schemeClr val="dk1"/>
                </a:solidFill>
              </a:rPr>
              <a:t>server.tool(</a:t>
            </a:r>
            <a:endParaRPr>
              <a:solidFill>
                <a:schemeClr val="dk1"/>
              </a:solidFill>
            </a:endParaRPr>
          </a:p>
          <a:p>
            <a:pPr indent="0" lvl="0" marL="0" rtl="0" algn="l">
              <a:spcBef>
                <a:spcPts val="0"/>
              </a:spcBef>
              <a:spcAft>
                <a:spcPts val="0"/>
              </a:spcAft>
              <a:buNone/>
            </a:pPr>
            <a:r>
              <a:rPr lang="es">
                <a:solidFill>
                  <a:schemeClr val="dk1"/>
                </a:solidFill>
              </a:rPr>
              <a:t>  "tool-name", // Nombre de la herramienta</a:t>
            </a:r>
            <a:endParaRPr>
              <a:solidFill>
                <a:schemeClr val="dk1"/>
              </a:solidFill>
            </a:endParaRPr>
          </a:p>
          <a:p>
            <a:pPr indent="0" lvl="0" marL="0" rtl="0" algn="l">
              <a:spcBef>
                <a:spcPts val="0"/>
              </a:spcBef>
              <a:spcAft>
                <a:spcPts val="0"/>
              </a:spcAft>
              <a:buNone/>
            </a:pPr>
            <a:r>
              <a:rPr lang="es">
                <a:solidFill>
                  <a:schemeClr val="dk1"/>
                </a:solidFill>
              </a:rPr>
              <a:t>  { param1: z.string() }, // Esquema de entrada (usando zod)</a:t>
            </a:r>
            <a:endParaRPr>
              <a:solidFill>
                <a:schemeClr val="dk1"/>
              </a:solidFill>
            </a:endParaRPr>
          </a:p>
          <a:p>
            <a:pPr indent="0" lvl="0" marL="0" rtl="0" algn="l">
              <a:spcBef>
                <a:spcPts val="0"/>
              </a:spcBef>
              <a:spcAft>
                <a:spcPts val="0"/>
              </a:spcAft>
              <a:buNone/>
            </a:pPr>
            <a:r>
              <a:rPr lang="es">
                <a:solidFill>
                  <a:schemeClr val="dk1"/>
                </a:solidFill>
              </a:rPr>
              <a:t>  async ({ param1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de la herramienta...</a:t>
            </a:r>
            <a:endParaRPr>
              <a:solidFill>
                <a:schemeClr val="dk1"/>
              </a:solidFill>
            </a:endParaRPr>
          </a:p>
          <a:p>
            <a:pPr indent="0" lvl="0" marL="0" rtl="0" algn="l">
              <a:spcBef>
                <a:spcPts val="0"/>
              </a:spcBef>
              <a:spcAft>
                <a:spcPts val="0"/>
              </a:spcAft>
              <a:buNone/>
            </a:pPr>
            <a:r>
              <a:rPr lang="es">
                <a:solidFill>
                  <a:schemeClr val="dk1"/>
                </a:solidFill>
              </a:rPr>
              <a:t>    return { content: [{ type: "text", text: "Resultado de la herramienta"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Recursos (</a:t>
            </a:r>
            <a:r>
              <a:rPr b="1" lang="es">
                <a:solidFill>
                  <a:srgbClr val="188038"/>
                </a:solidFill>
                <a:latin typeface="Roboto Mono"/>
                <a:ea typeface="Roboto Mono"/>
                <a:cs typeface="Roboto Mono"/>
                <a:sym typeface="Roboto Mono"/>
              </a:rPr>
              <a:t>resources</a:t>
            </a:r>
            <a:r>
              <a:rPr b="1" lang="es">
                <a:solidFill>
                  <a:schemeClr val="dk1"/>
                </a:solidFill>
              </a:rPr>
              <a:t>):</a:t>
            </a:r>
            <a:r>
              <a:rPr lang="es">
                <a:solidFill>
                  <a:schemeClr val="dk1"/>
                </a:solidFill>
              </a:rPr>
              <a:t> Exponen datos de solo lectura al LLM. Se definen con un nombre o una plantilla URI. Implementa la lógica para leer el recurso.</a:t>
            </a:r>
            <a:endParaRPr>
              <a:solidFill>
                <a:schemeClr val="dk1"/>
              </a:solidFill>
            </a:endParaRPr>
          </a:p>
          <a:p>
            <a:pPr indent="0" lvl="0" marL="0" rtl="0" algn="l">
              <a:spcBef>
                <a:spcPts val="1200"/>
              </a:spcBef>
              <a:spcAft>
                <a:spcPts val="0"/>
              </a:spcAft>
              <a:buNone/>
            </a:pPr>
            <a:r>
              <a:rPr lang="es">
                <a:solidFill>
                  <a:schemeClr val="dk1"/>
                </a:solidFill>
              </a:rPr>
              <a:t>server.resource(</a:t>
            </a:r>
            <a:endParaRPr>
              <a:solidFill>
                <a:schemeClr val="dk1"/>
              </a:solidFill>
            </a:endParaRPr>
          </a:p>
          <a:p>
            <a:pPr indent="0" lvl="0" marL="0" rtl="0" algn="l">
              <a:spcBef>
                <a:spcPts val="0"/>
              </a:spcBef>
              <a:spcAft>
                <a:spcPts val="0"/>
              </a:spcAft>
              <a:buNone/>
            </a:pPr>
            <a:r>
              <a:rPr lang="es">
                <a:solidFill>
                  <a:schemeClr val="dk1"/>
                </a:solidFill>
              </a:rPr>
              <a:t>  "resource-name", // Nombre del recurso</a:t>
            </a:r>
            <a:endParaRPr>
              <a:solidFill>
                <a:schemeClr val="dk1"/>
              </a:solidFill>
            </a:endParaRPr>
          </a:p>
          <a:p>
            <a:pPr indent="0" lvl="0" marL="0" rtl="0" algn="l">
              <a:spcBef>
                <a:spcPts val="0"/>
              </a:spcBef>
              <a:spcAft>
                <a:spcPts val="0"/>
              </a:spcAft>
              <a:buNone/>
            </a:pPr>
            <a:r>
              <a:rPr lang="es">
                <a:solidFill>
                  <a:schemeClr val="dk1"/>
                </a:solidFill>
              </a:rPr>
              <a:t>  "resource://path/{param}", // Plantilla URI</a:t>
            </a:r>
            <a:endParaRPr>
              <a:solidFill>
                <a:schemeClr val="dk1"/>
              </a:solidFill>
            </a:endParaRPr>
          </a:p>
          <a:p>
            <a:pPr indent="0" lvl="0" marL="0" rtl="0" algn="l">
              <a:spcBef>
                <a:spcPts val="0"/>
              </a:spcBef>
              <a:spcAft>
                <a:spcPts val="0"/>
              </a:spcAft>
              <a:buNone/>
            </a:pPr>
            <a:r>
              <a:rPr lang="es">
                <a:solidFill>
                  <a:schemeClr val="dk1"/>
                </a:solidFill>
              </a:rPr>
              <a:t>  async (uri, { param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para obtener datos del recurso...</a:t>
            </a:r>
            <a:endParaRPr>
              <a:solidFill>
                <a:schemeClr val="dk1"/>
              </a:solidFill>
            </a:endParaRPr>
          </a:p>
          <a:p>
            <a:pPr indent="0" lvl="0" marL="0" rtl="0" algn="l">
              <a:spcBef>
                <a:spcPts val="0"/>
              </a:spcBef>
              <a:spcAft>
                <a:spcPts val="0"/>
              </a:spcAft>
              <a:buNone/>
            </a:pPr>
            <a:r>
              <a:rPr lang="es">
                <a:solidFill>
                  <a:schemeClr val="dk1"/>
                </a:solidFill>
              </a:rPr>
              <a:t>    return { contents: [{ uri: uri.href, text: `Contenido del recurso para ${param}`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Prompts (</a:t>
            </a:r>
            <a:r>
              <a:rPr b="1" lang="es">
                <a:solidFill>
                  <a:srgbClr val="188038"/>
                </a:solidFill>
                <a:latin typeface="Roboto Mono"/>
                <a:ea typeface="Roboto Mono"/>
                <a:cs typeface="Roboto Mono"/>
                <a:sym typeface="Roboto Mono"/>
              </a:rPr>
              <a:t>prompts</a:t>
            </a:r>
            <a:r>
              <a:rPr b="1" lang="es">
                <a:solidFill>
                  <a:schemeClr val="dk1"/>
                </a:solidFill>
              </a:rPr>
              <a:t>):</a:t>
            </a:r>
            <a:r>
              <a:rPr lang="es">
                <a:solidFill>
                  <a:schemeClr val="dk1"/>
                </a:solidFill>
              </a:rPr>
              <a:t> Plantillas reutilizables para interacciones con LLMs. Se definen con un nombre, descripción y argumentos (opcional). Implementa la lógica para generar los mensajes del prompt.</a:t>
            </a:r>
            <a:endParaRPr>
              <a:solidFill>
                <a:schemeClr val="dk1"/>
              </a:solidFill>
            </a:endParaRPr>
          </a:p>
          <a:p>
            <a:pPr indent="0" lvl="0" marL="0" rtl="0" algn="l">
              <a:spcBef>
                <a:spcPts val="1200"/>
              </a:spcBef>
              <a:spcAft>
                <a:spcPts val="0"/>
              </a:spcAft>
              <a:buNone/>
            </a:pPr>
            <a:r>
              <a:rPr lang="es">
                <a:solidFill>
                  <a:schemeClr val="dk1"/>
                </a:solidFill>
              </a:rPr>
              <a:t>server.prompt(</a:t>
            </a:r>
            <a:endParaRPr>
              <a:solidFill>
                <a:schemeClr val="dk1"/>
              </a:solidFill>
            </a:endParaRPr>
          </a:p>
          <a:p>
            <a:pPr indent="0" lvl="0" marL="0" rtl="0" algn="l">
              <a:spcBef>
                <a:spcPts val="0"/>
              </a:spcBef>
              <a:spcAft>
                <a:spcPts val="0"/>
              </a:spcAft>
              <a:buNone/>
            </a:pPr>
            <a:r>
              <a:rPr lang="es">
                <a:solidFill>
                  <a:schemeClr val="dk1"/>
                </a:solidFill>
              </a:rPr>
              <a:t>  "prompt-name", // Nombre del prompt</a:t>
            </a:r>
            <a:endParaRPr>
              <a:solidFill>
                <a:schemeClr val="dk1"/>
              </a:solidFill>
            </a:endParaRPr>
          </a:p>
          <a:p>
            <a:pPr indent="0" lvl="0" marL="0" rtl="0" algn="l">
              <a:spcBef>
                <a:spcPts val="0"/>
              </a:spcBef>
              <a:spcAft>
                <a:spcPts val="0"/>
              </a:spcAft>
              <a:buNone/>
            </a:pPr>
            <a:r>
              <a:rPr lang="es">
                <a:solidFill>
                  <a:schemeClr val="dk1"/>
                </a:solidFill>
              </a:rPr>
              <a:t>  { arg1: z.string() }, // Argumentos (usando zod)</a:t>
            </a:r>
            <a:endParaRPr>
              <a:solidFill>
                <a:schemeClr val="dk1"/>
              </a:solidFill>
            </a:endParaRPr>
          </a:p>
          <a:p>
            <a:pPr indent="0" lvl="0" marL="0" rtl="0" algn="l">
              <a:spcBef>
                <a:spcPts val="0"/>
              </a:spcBef>
              <a:spcAft>
                <a:spcPts val="0"/>
              </a:spcAft>
              <a:buNone/>
            </a:pPr>
            <a:r>
              <a:rPr lang="es">
                <a:solidFill>
                  <a:schemeClr val="dk1"/>
                </a:solidFill>
              </a:rPr>
              <a:t>  ({ arg1 }) =&gt; { // Manejador</a:t>
            </a:r>
            <a:endParaRPr>
              <a:solidFill>
                <a:schemeClr val="dk1"/>
              </a:solidFill>
            </a:endParaRPr>
          </a:p>
          <a:p>
            <a:pPr indent="0" lvl="0" marL="0" rtl="0" algn="l">
              <a:spcBef>
                <a:spcPts val="0"/>
              </a:spcBef>
              <a:spcAft>
                <a:spcPts val="0"/>
              </a:spcAft>
              <a:buNone/>
            </a:pPr>
            <a:r>
              <a:rPr lang="es">
                <a:solidFill>
                  <a:schemeClr val="dk1"/>
                </a:solidFill>
              </a:rPr>
              <a:t>    // Lógica para generar mensajes del prompt...</a:t>
            </a:r>
            <a:endParaRPr>
              <a:solidFill>
                <a:schemeClr val="dk1"/>
              </a:solidFill>
            </a:endParaRPr>
          </a:p>
          <a:p>
            <a:pPr indent="0" lvl="0" marL="0" rtl="0" algn="l">
              <a:spcBef>
                <a:spcPts val="0"/>
              </a:spcBef>
              <a:spcAft>
                <a:spcPts val="0"/>
              </a:spcAft>
              <a:buNone/>
            </a:pPr>
            <a:r>
              <a:rPr lang="es">
                <a:solidFill>
                  <a:schemeClr val="dk1"/>
                </a:solidFill>
              </a:rPr>
              <a:t>    return { messages: [{ role: "user", content: { type: "text", text: `Mensaje del prompt con ${arg1}` }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Configurar y conectar el transporte</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El transporte </a:t>
            </a:r>
            <a:r>
              <a:rPr lang="es">
                <a:solidFill>
                  <a:srgbClr val="188038"/>
                </a:solidFill>
                <a:latin typeface="Roboto Mono"/>
                <a:ea typeface="Roboto Mono"/>
                <a:cs typeface="Roboto Mono"/>
                <a:sym typeface="Roboto Mono"/>
              </a:rPr>
              <a:t>stdio</a:t>
            </a:r>
            <a:r>
              <a:rPr lang="es">
                <a:solidFill>
                  <a:schemeClr val="dk1"/>
                </a:solidFill>
              </a:rPr>
              <a:t> es común para integraciones locales y herramientas de línea de comandos.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Crea una instancia del transporte </a:t>
            </a:r>
            <a:r>
              <a:rPr lang="es">
                <a:solidFill>
                  <a:srgbClr val="188038"/>
                </a:solidFill>
                <a:latin typeface="Roboto Mono"/>
                <a:ea typeface="Roboto Mono"/>
                <a:cs typeface="Roboto Mono"/>
                <a:sym typeface="Roboto Mono"/>
              </a:rPr>
              <a:t>StdioServerTransport</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Conecta la instancia del servidor al transporte.</a:t>
            </a:r>
            <a:endParaRPr>
              <a:solidFill>
                <a:schemeClr val="dk1"/>
              </a:solidFill>
            </a:endParaRPr>
          </a:p>
          <a:p>
            <a:pPr indent="0" lvl="0" marL="0" rtl="0" algn="l">
              <a:spcBef>
                <a:spcPts val="1200"/>
              </a:spcBef>
              <a:spcAft>
                <a:spcPts val="0"/>
              </a:spcAft>
              <a:buNone/>
            </a:pPr>
            <a:r>
              <a:rPr lang="es">
                <a:solidFill>
                  <a:schemeClr val="dk1"/>
                </a:solidFill>
              </a:rPr>
              <a:t>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await server.connect(transport);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Implementar la función principal para ejecutar el servidor</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Una función </a:t>
            </a:r>
            <a:r>
              <a:rPr lang="es">
                <a:solidFill>
                  <a:srgbClr val="188038"/>
                </a:solidFill>
                <a:latin typeface="Roboto Mono"/>
                <a:ea typeface="Roboto Mono"/>
                <a:cs typeface="Roboto Mono"/>
                <a:sym typeface="Roboto Mono"/>
              </a:rPr>
              <a:t>main</a:t>
            </a:r>
            <a:r>
              <a:rPr lang="es">
                <a:solidFill>
                  <a:schemeClr val="dk1"/>
                </a:solidFill>
              </a:rPr>
              <a:t> asíncrona que configure y conecte el servidor es típica.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Incluye manejo de errores para capturar problemas durante la ejecución.</a:t>
            </a:r>
            <a:endParaRPr>
              <a:solidFill>
                <a:schemeClr val="dk1"/>
              </a:solidFill>
            </a:endParaRPr>
          </a:p>
          <a:p>
            <a:pPr indent="0" lvl="0" marL="0" rtl="0" algn="l">
              <a:spcBef>
                <a:spcPts val="1200"/>
              </a:spcBef>
              <a:spcAft>
                <a:spcPts val="0"/>
              </a:spcAft>
              <a:buNone/>
            </a:pPr>
            <a:r>
              <a:rPr lang="es">
                <a:solidFill>
                  <a:schemeClr val="dk1"/>
                </a:solidFill>
              </a:rPr>
              <a:t>async function main() {</a:t>
            </a:r>
            <a:endParaRPr>
              <a:solidFill>
                <a:schemeClr val="dk1"/>
              </a:solidFill>
            </a:endParaRPr>
          </a:p>
          <a:p>
            <a:pPr indent="0" lvl="0" marL="0" rtl="0" algn="l">
              <a:spcBef>
                <a:spcPts val="0"/>
              </a:spcBef>
              <a:spcAft>
                <a:spcPts val="0"/>
              </a:spcAft>
              <a:buNone/>
            </a:pPr>
            <a:r>
              <a:rPr lang="es">
                <a:solidFill>
                  <a:schemeClr val="dk1"/>
                </a:solidFill>
              </a:rPr>
              <a:t>  // ... código de inicialización del servidor y definición de handlers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  await server.connect(transport);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console.error("Servidor MCP running"); // Opcional: log para depuración</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main().catch(error =&gt; {</a:t>
            </a:r>
            <a:endParaRPr>
              <a:solidFill>
                <a:schemeClr val="dk1"/>
              </a:solidFill>
            </a:endParaRPr>
          </a:p>
          <a:p>
            <a:pPr indent="0" lvl="0" marL="0" rtl="0" algn="l">
              <a:spcBef>
                <a:spcPts val="0"/>
              </a:spcBef>
              <a:spcAft>
                <a:spcPts val="0"/>
              </a:spcAft>
              <a:buNone/>
            </a:pPr>
            <a:r>
              <a:rPr lang="es">
                <a:solidFill>
                  <a:schemeClr val="dk1"/>
                </a:solidFill>
              </a:rPr>
              <a:t>  console.error("Fatal error:", error);</a:t>
            </a:r>
            <a:endParaRPr>
              <a:solidFill>
                <a:schemeClr val="dk1"/>
              </a:solidFill>
            </a:endParaRPr>
          </a:p>
          <a:p>
            <a:pPr indent="0" lvl="0" marL="0" rtl="0" algn="l">
              <a:spcBef>
                <a:spcPts val="0"/>
              </a:spcBef>
              <a:spcAft>
                <a:spcPts val="0"/>
              </a:spcAft>
              <a:buNone/>
            </a:pPr>
            <a:r>
              <a:rPr lang="es">
                <a:solidFill>
                  <a:schemeClr val="dk1"/>
                </a:solidFill>
              </a:rPr>
              <a:t>  process.exit(1);</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Este esquema básico permite crear un servidor MCP simple que puede comunicarse a través de stdin/stdout y exponer funcionalidades (tools, resources, prompts) a un cliente MCP. Para despliegues remotos, se usaría un transporte HTTP Streamable en lugar de stdio.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d9406210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d9406210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solidFill>
                  <a:schemeClr val="dk1"/>
                </a:solidFill>
              </a:rPr>
              <a:t>Aquí tienes la estructura de código esencial para crear un servidor MCP en TypeScript, basada en las fuentes proporcionadas: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
                <a:solidFill>
                  <a:schemeClr val="dk1"/>
                </a:solidFill>
              </a:rPr>
              <a:t>Importar dependencias necesarias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Importa </a:t>
            </a:r>
            <a:r>
              <a:rPr lang="es">
                <a:solidFill>
                  <a:srgbClr val="188038"/>
                </a:solidFill>
                <a:latin typeface="Roboto Mono"/>
                <a:ea typeface="Roboto Mono"/>
                <a:cs typeface="Roboto Mono"/>
                <a:sym typeface="Roboto Mono"/>
              </a:rPr>
              <a:t>McpServer</a:t>
            </a:r>
            <a:r>
              <a:rPr lang="es">
                <a:solidFill>
                  <a:schemeClr val="dk1"/>
                </a:solidFill>
              </a:rPr>
              <a:t> y </a:t>
            </a:r>
            <a:r>
              <a:rPr lang="es">
                <a:solidFill>
                  <a:srgbClr val="188038"/>
                </a:solidFill>
                <a:latin typeface="Roboto Mono"/>
                <a:ea typeface="Roboto Mono"/>
                <a:cs typeface="Roboto Mono"/>
                <a:sym typeface="Roboto Mono"/>
              </a:rPr>
              <a:t>StdioServerTransport</a:t>
            </a:r>
            <a:r>
              <a:rPr lang="es">
                <a:solidFill>
                  <a:schemeClr val="dk1"/>
                </a:solidFill>
              </a:rPr>
              <a:t> del SDK de </a:t>
            </a:r>
            <a:r>
              <a:rPr lang="es">
                <a:solidFill>
                  <a:srgbClr val="188038"/>
                </a:solidFill>
                <a:latin typeface="Roboto Mono"/>
                <a:ea typeface="Roboto Mono"/>
                <a:cs typeface="Roboto Mono"/>
                <a:sym typeface="Roboto Mono"/>
              </a:rPr>
              <a:t>@modelcontextprotocol/sdk/server</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 que necesites </a:t>
            </a:r>
            <a:r>
              <a:rPr lang="es">
                <a:solidFill>
                  <a:srgbClr val="188038"/>
                </a:solidFill>
                <a:latin typeface="Roboto Mono"/>
                <a:ea typeface="Roboto Mono"/>
                <a:cs typeface="Roboto Mono"/>
                <a:sym typeface="Roboto Mono"/>
              </a:rPr>
              <a:t>z</a:t>
            </a:r>
            <a:r>
              <a:rPr lang="es">
                <a:solidFill>
                  <a:schemeClr val="dk1"/>
                </a:solidFill>
              </a:rPr>
              <a:t> de </a:t>
            </a:r>
            <a:r>
              <a:rPr lang="es">
                <a:solidFill>
                  <a:srgbClr val="188038"/>
                </a:solidFill>
                <a:latin typeface="Roboto Mono"/>
                <a:ea typeface="Roboto Mono"/>
                <a:cs typeface="Roboto Mono"/>
                <a:sym typeface="Roboto Mono"/>
              </a:rPr>
              <a:t>zod</a:t>
            </a:r>
            <a:r>
              <a:rPr lang="es">
                <a:solidFill>
                  <a:schemeClr val="dk1"/>
                </a:solidFill>
              </a:rPr>
              <a:t> para definir esquemas de entrada para herramientas y prompts.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Otras importaciones pueden ser necesarias dependiendo de la funcionalidad (e.g., </a:t>
            </a:r>
            <a:r>
              <a:rPr lang="es">
                <a:solidFill>
                  <a:srgbClr val="188038"/>
                </a:solidFill>
                <a:latin typeface="Roboto Mono"/>
                <a:ea typeface="Roboto Mono"/>
                <a:cs typeface="Roboto Mono"/>
                <a:sym typeface="Roboto Mono"/>
              </a:rPr>
              <a:t>zod</a:t>
            </a:r>
            <a:r>
              <a:rPr lang="es">
                <a:solidFill>
                  <a:schemeClr val="dk1"/>
                </a:solidFill>
              </a:rPr>
              <a:t> para validación, </a:t>
            </a:r>
            <a:r>
              <a:rPr lang="es">
                <a:solidFill>
                  <a:srgbClr val="188038"/>
                </a:solidFill>
                <a:latin typeface="Roboto Mono"/>
                <a:ea typeface="Roboto Mono"/>
                <a:cs typeface="Roboto Mono"/>
                <a:sym typeface="Roboto Mono"/>
              </a:rPr>
              <a:t>readline</a:t>
            </a:r>
            <a:r>
              <a:rPr lang="es">
                <a:solidFill>
                  <a:schemeClr val="dk1"/>
                </a:solidFill>
              </a:rPr>
              <a:t> para clientes stdio).</a:t>
            </a:r>
            <a:endParaRPr>
              <a:solidFill>
                <a:schemeClr val="dk1"/>
              </a:solidFill>
            </a:endParaRPr>
          </a:p>
          <a:p>
            <a:pPr indent="0" lvl="0" marL="0" rtl="0" algn="l">
              <a:spcBef>
                <a:spcPts val="1200"/>
              </a:spcBef>
              <a:spcAft>
                <a:spcPts val="0"/>
              </a:spcAft>
              <a:buNone/>
            </a:pPr>
            <a:r>
              <a:rPr lang="es">
                <a:solidFill>
                  <a:schemeClr val="dk1"/>
                </a:solidFill>
              </a:rPr>
              <a:t>import { McpServer } from "@modelcontextprotocol/sdk/server/mcp.js";</a:t>
            </a:r>
            <a:endParaRPr>
              <a:solidFill>
                <a:schemeClr val="dk1"/>
              </a:solidFill>
            </a:endParaRPr>
          </a:p>
          <a:p>
            <a:pPr indent="0" lvl="0" marL="0" rtl="0" algn="l">
              <a:spcBef>
                <a:spcPts val="0"/>
              </a:spcBef>
              <a:spcAft>
                <a:spcPts val="0"/>
              </a:spcAft>
              <a:buNone/>
            </a:pPr>
            <a:r>
              <a:rPr lang="es">
                <a:solidFill>
                  <a:schemeClr val="dk1"/>
                </a:solidFill>
              </a:rPr>
              <a:t>import { StdioServerTransport } from "@modelcontextprotocol/sdk/server/stdio.js";</a:t>
            </a:r>
            <a:endParaRPr>
              <a:solidFill>
                <a:schemeClr val="dk1"/>
              </a:solidFill>
            </a:endParaRPr>
          </a:p>
          <a:p>
            <a:pPr indent="0" lvl="0" marL="0" rtl="0" algn="l">
              <a:spcBef>
                <a:spcPts val="0"/>
              </a:spcBef>
              <a:spcAft>
                <a:spcPts val="0"/>
              </a:spcAft>
              <a:buNone/>
            </a:pPr>
            <a:r>
              <a:rPr lang="es">
                <a:solidFill>
                  <a:schemeClr val="dk1"/>
                </a:solidFill>
              </a:rPr>
              <a:t>// import { z } from "zod"; // Opcional, si usas zod</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Crear una instancia del servidor MCP</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Inicializa </a:t>
            </a:r>
            <a:r>
              <a:rPr lang="es">
                <a:solidFill>
                  <a:srgbClr val="188038"/>
                </a:solidFill>
                <a:latin typeface="Roboto Mono"/>
                <a:ea typeface="Roboto Mono"/>
                <a:cs typeface="Roboto Mono"/>
                <a:sym typeface="Roboto Mono"/>
              </a:rPr>
              <a:t>McpServer</a:t>
            </a:r>
            <a:r>
              <a:rPr lang="es">
                <a:solidFill>
                  <a:schemeClr val="dk1"/>
                </a:solidFill>
              </a:rPr>
              <a:t> con un nombre y versión.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Puedes declarar las capacidades del servidor durante la inicialización o añadirlas después.</a:t>
            </a:r>
            <a:endParaRPr>
              <a:solidFill>
                <a:schemeClr val="dk1"/>
              </a:solidFill>
            </a:endParaRPr>
          </a:p>
          <a:p>
            <a:pPr indent="0" lvl="0" marL="0" rtl="0" algn="l">
              <a:spcBef>
                <a:spcPts val="1200"/>
              </a:spcBef>
              <a:spcAft>
                <a:spcPts val="0"/>
              </a:spcAft>
              <a:buNone/>
            </a:pPr>
            <a:r>
              <a:rPr lang="es">
                <a:solidFill>
                  <a:schemeClr val="dk1"/>
                </a:solidFill>
              </a:rPr>
              <a:t>const server = new McpServer({</a:t>
            </a:r>
            <a:endParaRPr>
              <a:solidFill>
                <a:schemeClr val="dk1"/>
              </a:solidFill>
            </a:endParaRPr>
          </a:p>
          <a:p>
            <a:pPr indent="0" lvl="0" marL="0" rtl="0" algn="l">
              <a:spcBef>
                <a:spcPts val="0"/>
              </a:spcBef>
              <a:spcAft>
                <a:spcPts val="0"/>
              </a:spcAft>
              <a:buNone/>
            </a:pPr>
            <a:r>
              <a:rPr lang="es">
                <a:solidFill>
                  <a:schemeClr val="dk1"/>
                </a:solidFill>
              </a:rPr>
              <a:t>  name: "example-server",</a:t>
            </a:r>
            <a:endParaRPr>
              <a:solidFill>
                <a:schemeClr val="dk1"/>
              </a:solidFill>
            </a:endParaRPr>
          </a:p>
          <a:p>
            <a:pPr indent="0" lvl="0" marL="0" rtl="0" algn="l">
              <a:spcBef>
                <a:spcPts val="0"/>
              </a:spcBef>
              <a:spcAft>
                <a:spcPts val="0"/>
              </a:spcAft>
              <a:buNone/>
            </a:pPr>
            <a:r>
              <a:rPr lang="es">
                <a:solidFill>
                  <a:schemeClr val="dk1"/>
                </a:solidFill>
              </a:rPr>
              <a:t>  version: "1.0.0",</a:t>
            </a:r>
            <a:endParaRPr>
              <a:solidFill>
                <a:schemeClr val="dk1"/>
              </a:solidFill>
            </a:endParaRPr>
          </a:p>
          <a:p>
            <a:pPr indent="0" lvl="0" marL="0" rtl="0" algn="l">
              <a:spcBef>
                <a:spcPts val="0"/>
              </a:spcBef>
              <a:spcAft>
                <a:spcPts val="0"/>
              </a:spcAft>
              <a:buNone/>
            </a:pPr>
            <a:r>
              <a:rPr lang="es">
                <a:solidFill>
                  <a:schemeClr val="dk1"/>
                </a:solidFill>
              </a:rPr>
              <a:t>  // capacidades opcionales: { resources: {}, tools: {}, prompts: {}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Definir y registrar capacidades (Herramientas, Recursos, Prompts)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Herramientas (</a:t>
            </a:r>
            <a:r>
              <a:rPr b="1" lang="es">
                <a:solidFill>
                  <a:srgbClr val="188038"/>
                </a:solidFill>
                <a:latin typeface="Roboto Mono"/>
                <a:ea typeface="Roboto Mono"/>
                <a:cs typeface="Roboto Mono"/>
                <a:sym typeface="Roboto Mono"/>
              </a:rPr>
              <a:t>tools</a:t>
            </a:r>
            <a:r>
              <a:rPr b="1" lang="es">
                <a:solidFill>
                  <a:schemeClr val="dk1"/>
                </a:solidFill>
              </a:rPr>
              <a:t>):</a:t>
            </a:r>
            <a:r>
              <a:rPr lang="es">
                <a:solidFill>
                  <a:schemeClr val="dk1"/>
                </a:solidFill>
              </a:rPr>
              <a:t> Permiten al LLM realizar acciones. Se definen con un nombre, descripción y esquema de entrada (opcional). Implementa la lógica de la herramienta dentro del manejador (handler).</a:t>
            </a:r>
            <a:endParaRPr>
              <a:solidFill>
                <a:schemeClr val="dk1"/>
              </a:solidFill>
            </a:endParaRPr>
          </a:p>
          <a:p>
            <a:pPr indent="0" lvl="0" marL="0" rtl="0" algn="l">
              <a:spcBef>
                <a:spcPts val="1200"/>
              </a:spcBef>
              <a:spcAft>
                <a:spcPts val="0"/>
              </a:spcAft>
              <a:buNone/>
            </a:pPr>
            <a:r>
              <a:rPr lang="es">
                <a:solidFill>
                  <a:schemeClr val="dk1"/>
                </a:solidFill>
              </a:rPr>
              <a:t>server.tool(</a:t>
            </a:r>
            <a:endParaRPr>
              <a:solidFill>
                <a:schemeClr val="dk1"/>
              </a:solidFill>
            </a:endParaRPr>
          </a:p>
          <a:p>
            <a:pPr indent="0" lvl="0" marL="0" rtl="0" algn="l">
              <a:spcBef>
                <a:spcPts val="0"/>
              </a:spcBef>
              <a:spcAft>
                <a:spcPts val="0"/>
              </a:spcAft>
              <a:buNone/>
            </a:pPr>
            <a:r>
              <a:rPr lang="es">
                <a:solidFill>
                  <a:schemeClr val="dk1"/>
                </a:solidFill>
              </a:rPr>
              <a:t>  "tool-name", // Nombre de la herramienta</a:t>
            </a:r>
            <a:endParaRPr>
              <a:solidFill>
                <a:schemeClr val="dk1"/>
              </a:solidFill>
            </a:endParaRPr>
          </a:p>
          <a:p>
            <a:pPr indent="0" lvl="0" marL="0" rtl="0" algn="l">
              <a:spcBef>
                <a:spcPts val="0"/>
              </a:spcBef>
              <a:spcAft>
                <a:spcPts val="0"/>
              </a:spcAft>
              <a:buNone/>
            </a:pPr>
            <a:r>
              <a:rPr lang="es">
                <a:solidFill>
                  <a:schemeClr val="dk1"/>
                </a:solidFill>
              </a:rPr>
              <a:t>  { param1: z.string() }, // Esquema de entrada (usando zod)</a:t>
            </a:r>
            <a:endParaRPr>
              <a:solidFill>
                <a:schemeClr val="dk1"/>
              </a:solidFill>
            </a:endParaRPr>
          </a:p>
          <a:p>
            <a:pPr indent="0" lvl="0" marL="0" rtl="0" algn="l">
              <a:spcBef>
                <a:spcPts val="0"/>
              </a:spcBef>
              <a:spcAft>
                <a:spcPts val="0"/>
              </a:spcAft>
              <a:buNone/>
            </a:pPr>
            <a:r>
              <a:rPr lang="es">
                <a:solidFill>
                  <a:schemeClr val="dk1"/>
                </a:solidFill>
              </a:rPr>
              <a:t>  async ({ param1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de la herramienta...</a:t>
            </a:r>
            <a:endParaRPr>
              <a:solidFill>
                <a:schemeClr val="dk1"/>
              </a:solidFill>
            </a:endParaRPr>
          </a:p>
          <a:p>
            <a:pPr indent="0" lvl="0" marL="0" rtl="0" algn="l">
              <a:spcBef>
                <a:spcPts val="0"/>
              </a:spcBef>
              <a:spcAft>
                <a:spcPts val="0"/>
              </a:spcAft>
              <a:buNone/>
            </a:pPr>
            <a:r>
              <a:rPr lang="es">
                <a:solidFill>
                  <a:schemeClr val="dk1"/>
                </a:solidFill>
              </a:rPr>
              <a:t>    return { content: [{ type: "text", text: "Resultado de la herramienta"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Recursos (</a:t>
            </a:r>
            <a:r>
              <a:rPr b="1" lang="es">
                <a:solidFill>
                  <a:srgbClr val="188038"/>
                </a:solidFill>
                <a:latin typeface="Roboto Mono"/>
                <a:ea typeface="Roboto Mono"/>
                <a:cs typeface="Roboto Mono"/>
                <a:sym typeface="Roboto Mono"/>
              </a:rPr>
              <a:t>resources</a:t>
            </a:r>
            <a:r>
              <a:rPr b="1" lang="es">
                <a:solidFill>
                  <a:schemeClr val="dk1"/>
                </a:solidFill>
              </a:rPr>
              <a:t>):</a:t>
            </a:r>
            <a:r>
              <a:rPr lang="es">
                <a:solidFill>
                  <a:schemeClr val="dk1"/>
                </a:solidFill>
              </a:rPr>
              <a:t> Exponen datos de solo lectura al LLM. Se definen con un nombre o una plantilla URI. Implementa la lógica para leer el recurso.</a:t>
            </a:r>
            <a:endParaRPr>
              <a:solidFill>
                <a:schemeClr val="dk1"/>
              </a:solidFill>
            </a:endParaRPr>
          </a:p>
          <a:p>
            <a:pPr indent="0" lvl="0" marL="0" rtl="0" algn="l">
              <a:spcBef>
                <a:spcPts val="1200"/>
              </a:spcBef>
              <a:spcAft>
                <a:spcPts val="0"/>
              </a:spcAft>
              <a:buNone/>
            </a:pPr>
            <a:r>
              <a:rPr lang="es">
                <a:solidFill>
                  <a:schemeClr val="dk1"/>
                </a:solidFill>
              </a:rPr>
              <a:t>server.resource(</a:t>
            </a:r>
            <a:endParaRPr>
              <a:solidFill>
                <a:schemeClr val="dk1"/>
              </a:solidFill>
            </a:endParaRPr>
          </a:p>
          <a:p>
            <a:pPr indent="0" lvl="0" marL="0" rtl="0" algn="l">
              <a:spcBef>
                <a:spcPts val="0"/>
              </a:spcBef>
              <a:spcAft>
                <a:spcPts val="0"/>
              </a:spcAft>
              <a:buNone/>
            </a:pPr>
            <a:r>
              <a:rPr lang="es">
                <a:solidFill>
                  <a:schemeClr val="dk1"/>
                </a:solidFill>
              </a:rPr>
              <a:t>  "resource-name", // Nombre del recurso</a:t>
            </a:r>
            <a:endParaRPr>
              <a:solidFill>
                <a:schemeClr val="dk1"/>
              </a:solidFill>
            </a:endParaRPr>
          </a:p>
          <a:p>
            <a:pPr indent="0" lvl="0" marL="0" rtl="0" algn="l">
              <a:spcBef>
                <a:spcPts val="0"/>
              </a:spcBef>
              <a:spcAft>
                <a:spcPts val="0"/>
              </a:spcAft>
              <a:buNone/>
            </a:pPr>
            <a:r>
              <a:rPr lang="es">
                <a:solidFill>
                  <a:schemeClr val="dk1"/>
                </a:solidFill>
              </a:rPr>
              <a:t>  "resource://path/{param}", // Plantilla URI</a:t>
            </a:r>
            <a:endParaRPr>
              <a:solidFill>
                <a:schemeClr val="dk1"/>
              </a:solidFill>
            </a:endParaRPr>
          </a:p>
          <a:p>
            <a:pPr indent="0" lvl="0" marL="0" rtl="0" algn="l">
              <a:spcBef>
                <a:spcPts val="0"/>
              </a:spcBef>
              <a:spcAft>
                <a:spcPts val="0"/>
              </a:spcAft>
              <a:buNone/>
            </a:pPr>
            <a:r>
              <a:rPr lang="es">
                <a:solidFill>
                  <a:schemeClr val="dk1"/>
                </a:solidFill>
              </a:rPr>
              <a:t>  async (uri, { param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para obtener datos del recurso...</a:t>
            </a:r>
            <a:endParaRPr>
              <a:solidFill>
                <a:schemeClr val="dk1"/>
              </a:solidFill>
            </a:endParaRPr>
          </a:p>
          <a:p>
            <a:pPr indent="0" lvl="0" marL="0" rtl="0" algn="l">
              <a:spcBef>
                <a:spcPts val="0"/>
              </a:spcBef>
              <a:spcAft>
                <a:spcPts val="0"/>
              </a:spcAft>
              <a:buNone/>
            </a:pPr>
            <a:r>
              <a:rPr lang="es">
                <a:solidFill>
                  <a:schemeClr val="dk1"/>
                </a:solidFill>
              </a:rPr>
              <a:t>    return { contents: [{ uri: uri.href, text: `Contenido del recurso para ${param}`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Prompts (</a:t>
            </a:r>
            <a:r>
              <a:rPr b="1" lang="es">
                <a:solidFill>
                  <a:srgbClr val="188038"/>
                </a:solidFill>
                <a:latin typeface="Roboto Mono"/>
                <a:ea typeface="Roboto Mono"/>
                <a:cs typeface="Roboto Mono"/>
                <a:sym typeface="Roboto Mono"/>
              </a:rPr>
              <a:t>prompts</a:t>
            </a:r>
            <a:r>
              <a:rPr b="1" lang="es">
                <a:solidFill>
                  <a:schemeClr val="dk1"/>
                </a:solidFill>
              </a:rPr>
              <a:t>):</a:t>
            </a:r>
            <a:r>
              <a:rPr lang="es">
                <a:solidFill>
                  <a:schemeClr val="dk1"/>
                </a:solidFill>
              </a:rPr>
              <a:t> Plantillas reutilizables para interacciones con LLMs. Se definen con un nombre, descripción y argumentos (opcional). Implementa la lógica para generar los mensajes del prompt.</a:t>
            </a:r>
            <a:endParaRPr>
              <a:solidFill>
                <a:schemeClr val="dk1"/>
              </a:solidFill>
            </a:endParaRPr>
          </a:p>
          <a:p>
            <a:pPr indent="0" lvl="0" marL="0" rtl="0" algn="l">
              <a:spcBef>
                <a:spcPts val="1200"/>
              </a:spcBef>
              <a:spcAft>
                <a:spcPts val="0"/>
              </a:spcAft>
              <a:buNone/>
            </a:pPr>
            <a:r>
              <a:rPr lang="es">
                <a:solidFill>
                  <a:schemeClr val="dk1"/>
                </a:solidFill>
              </a:rPr>
              <a:t>server.prompt(</a:t>
            </a:r>
            <a:endParaRPr>
              <a:solidFill>
                <a:schemeClr val="dk1"/>
              </a:solidFill>
            </a:endParaRPr>
          </a:p>
          <a:p>
            <a:pPr indent="0" lvl="0" marL="0" rtl="0" algn="l">
              <a:spcBef>
                <a:spcPts val="0"/>
              </a:spcBef>
              <a:spcAft>
                <a:spcPts val="0"/>
              </a:spcAft>
              <a:buNone/>
            </a:pPr>
            <a:r>
              <a:rPr lang="es">
                <a:solidFill>
                  <a:schemeClr val="dk1"/>
                </a:solidFill>
              </a:rPr>
              <a:t>  "prompt-name", // Nombre del prompt</a:t>
            </a:r>
            <a:endParaRPr>
              <a:solidFill>
                <a:schemeClr val="dk1"/>
              </a:solidFill>
            </a:endParaRPr>
          </a:p>
          <a:p>
            <a:pPr indent="0" lvl="0" marL="0" rtl="0" algn="l">
              <a:spcBef>
                <a:spcPts val="0"/>
              </a:spcBef>
              <a:spcAft>
                <a:spcPts val="0"/>
              </a:spcAft>
              <a:buNone/>
            </a:pPr>
            <a:r>
              <a:rPr lang="es">
                <a:solidFill>
                  <a:schemeClr val="dk1"/>
                </a:solidFill>
              </a:rPr>
              <a:t>  { arg1: z.string() }, // Argumentos (usando zod)</a:t>
            </a:r>
            <a:endParaRPr>
              <a:solidFill>
                <a:schemeClr val="dk1"/>
              </a:solidFill>
            </a:endParaRPr>
          </a:p>
          <a:p>
            <a:pPr indent="0" lvl="0" marL="0" rtl="0" algn="l">
              <a:spcBef>
                <a:spcPts val="0"/>
              </a:spcBef>
              <a:spcAft>
                <a:spcPts val="0"/>
              </a:spcAft>
              <a:buNone/>
            </a:pPr>
            <a:r>
              <a:rPr lang="es">
                <a:solidFill>
                  <a:schemeClr val="dk1"/>
                </a:solidFill>
              </a:rPr>
              <a:t>  ({ arg1 }) =&gt; { // Manejador</a:t>
            </a:r>
            <a:endParaRPr>
              <a:solidFill>
                <a:schemeClr val="dk1"/>
              </a:solidFill>
            </a:endParaRPr>
          </a:p>
          <a:p>
            <a:pPr indent="0" lvl="0" marL="0" rtl="0" algn="l">
              <a:spcBef>
                <a:spcPts val="0"/>
              </a:spcBef>
              <a:spcAft>
                <a:spcPts val="0"/>
              </a:spcAft>
              <a:buNone/>
            </a:pPr>
            <a:r>
              <a:rPr lang="es">
                <a:solidFill>
                  <a:schemeClr val="dk1"/>
                </a:solidFill>
              </a:rPr>
              <a:t>    // Lógica para generar mensajes del prompt...</a:t>
            </a:r>
            <a:endParaRPr>
              <a:solidFill>
                <a:schemeClr val="dk1"/>
              </a:solidFill>
            </a:endParaRPr>
          </a:p>
          <a:p>
            <a:pPr indent="0" lvl="0" marL="0" rtl="0" algn="l">
              <a:spcBef>
                <a:spcPts val="0"/>
              </a:spcBef>
              <a:spcAft>
                <a:spcPts val="0"/>
              </a:spcAft>
              <a:buNone/>
            </a:pPr>
            <a:r>
              <a:rPr lang="es">
                <a:solidFill>
                  <a:schemeClr val="dk1"/>
                </a:solidFill>
              </a:rPr>
              <a:t>    return { messages: [{ role: "user", content: { type: "text", text: `Mensaje del prompt con ${arg1}` }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Configurar y conectar el transporte</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El transporte </a:t>
            </a:r>
            <a:r>
              <a:rPr lang="es">
                <a:solidFill>
                  <a:srgbClr val="188038"/>
                </a:solidFill>
                <a:latin typeface="Roboto Mono"/>
                <a:ea typeface="Roboto Mono"/>
                <a:cs typeface="Roboto Mono"/>
                <a:sym typeface="Roboto Mono"/>
              </a:rPr>
              <a:t>stdio</a:t>
            </a:r>
            <a:r>
              <a:rPr lang="es">
                <a:solidFill>
                  <a:schemeClr val="dk1"/>
                </a:solidFill>
              </a:rPr>
              <a:t> es común para integraciones locales y herramientas de línea de comandos.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Crea una instancia del transporte </a:t>
            </a:r>
            <a:r>
              <a:rPr lang="es">
                <a:solidFill>
                  <a:srgbClr val="188038"/>
                </a:solidFill>
                <a:latin typeface="Roboto Mono"/>
                <a:ea typeface="Roboto Mono"/>
                <a:cs typeface="Roboto Mono"/>
                <a:sym typeface="Roboto Mono"/>
              </a:rPr>
              <a:t>StdioServerTransport</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Conecta la instancia del servidor al transporte.</a:t>
            </a:r>
            <a:endParaRPr>
              <a:solidFill>
                <a:schemeClr val="dk1"/>
              </a:solidFill>
            </a:endParaRPr>
          </a:p>
          <a:p>
            <a:pPr indent="0" lvl="0" marL="0" rtl="0" algn="l">
              <a:spcBef>
                <a:spcPts val="1200"/>
              </a:spcBef>
              <a:spcAft>
                <a:spcPts val="0"/>
              </a:spcAft>
              <a:buNone/>
            </a:pPr>
            <a:r>
              <a:rPr lang="es">
                <a:solidFill>
                  <a:schemeClr val="dk1"/>
                </a:solidFill>
              </a:rPr>
              <a:t>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await server.connect(transport);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Implementar la función principal para ejecutar el servidor</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Una función </a:t>
            </a:r>
            <a:r>
              <a:rPr lang="es">
                <a:solidFill>
                  <a:srgbClr val="188038"/>
                </a:solidFill>
                <a:latin typeface="Roboto Mono"/>
                <a:ea typeface="Roboto Mono"/>
                <a:cs typeface="Roboto Mono"/>
                <a:sym typeface="Roboto Mono"/>
              </a:rPr>
              <a:t>main</a:t>
            </a:r>
            <a:r>
              <a:rPr lang="es">
                <a:solidFill>
                  <a:schemeClr val="dk1"/>
                </a:solidFill>
              </a:rPr>
              <a:t> asíncrona que configure y conecte el servidor es típica.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Incluye manejo de errores para capturar problemas durante la ejecución.</a:t>
            </a:r>
            <a:endParaRPr>
              <a:solidFill>
                <a:schemeClr val="dk1"/>
              </a:solidFill>
            </a:endParaRPr>
          </a:p>
          <a:p>
            <a:pPr indent="0" lvl="0" marL="0" rtl="0" algn="l">
              <a:spcBef>
                <a:spcPts val="1200"/>
              </a:spcBef>
              <a:spcAft>
                <a:spcPts val="0"/>
              </a:spcAft>
              <a:buNone/>
            </a:pPr>
            <a:r>
              <a:rPr lang="es">
                <a:solidFill>
                  <a:schemeClr val="dk1"/>
                </a:solidFill>
              </a:rPr>
              <a:t>async function main() {</a:t>
            </a:r>
            <a:endParaRPr>
              <a:solidFill>
                <a:schemeClr val="dk1"/>
              </a:solidFill>
            </a:endParaRPr>
          </a:p>
          <a:p>
            <a:pPr indent="0" lvl="0" marL="0" rtl="0" algn="l">
              <a:spcBef>
                <a:spcPts val="0"/>
              </a:spcBef>
              <a:spcAft>
                <a:spcPts val="0"/>
              </a:spcAft>
              <a:buNone/>
            </a:pPr>
            <a:r>
              <a:rPr lang="es">
                <a:solidFill>
                  <a:schemeClr val="dk1"/>
                </a:solidFill>
              </a:rPr>
              <a:t>  // ... código de inicialización del servidor y definición de handlers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  await server.connect(transport);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console.error("Servidor MCP running"); // Opcional: log para depuración</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main().catch(error =&gt; {</a:t>
            </a:r>
            <a:endParaRPr>
              <a:solidFill>
                <a:schemeClr val="dk1"/>
              </a:solidFill>
            </a:endParaRPr>
          </a:p>
          <a:p>
            <a:pPr indent="0" lvl="0" marL="0" rtl="0" algn="l">
              <a:spcBef>
                <a:spcPts val="0"/>
              </a:spcBef>
              <a:spcAft>
                <a:spcPts val="0"/>
              </a:spcAft>
              <a:buNone/>
            </a:pPr>
            <a:r>
              <a:rPr lang="es">
                <a:solidFill>
                  <a:schemeClr val="dk1"/>
                </a:solidFill>
              </a:rPr>
              <a:t>  console.error("Fatal error:", error);</a:t>
            </a:r>
            <a:endParaRPr>
              <a:solidFill>
                <a:schemeClr val="dk1"/>
              </a:solidFill>
            </a:endParaRPr>
          </a:p>
          <a:p>
            <a:pPr indent="0" lvl="0" marL="0" rtl="0" algn="l">
              <a:spcBef>
                <a:spcPts val="0"/>
              </a:spcBef>
              <a:spcAft>
                <a:spcPts val="0"/>
              </a:spcAft>
              <a:buNone/>
            </a:pPr>
            <a:r>
              <a:rPr lang="es">
                <a:solidFill>
                  <a:schemeClr val="dk1"/>
                </a:solidFill>
              </a:rPr>
              <a:t>  process.exit(1);</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0" lvl="0" marL="0" rtl="0" algn="l">
              <a:lnSpc>
                <a:spcPct val="115000"/>
              </a:lnSpc>
              <a:spcBef>
                <a:spcPts val="1200"/>
              </a:spcBef>
              <a:spcAft>
                <a:spcPts val="0"/>
              </a:spcAft>
              <a:buNone/>
            </a:pPr>
            <a:r>
              <a:rPr lang="es">
                <a:solidFill>
                  <a:schemeClr val="dk1"/>
                </a:solidFill>
              </a:rPr>
              <a:t>Este esquema básico permite crear un servidor MCP simple que puede comunicarse a través de stdin/stdout y exponer funcionalidades (tools, resources, prompts) a un cliente MCP. Para despliegues remotos, se usaría un transporte HTTP Streamable en lugar de stdio.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dc25ca4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dc25ca4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solidFill>
                  <a:schemeClr val="dk1"/>
                </a:solidFill>
              </a:rPr>
              <a:t>Aquí tienes la estructura de código esencial para crear un servidor MCP en TypeScript, basada en las fuentes proporcionadas: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
                <a:solidFill>
                  <a:schemeClr val="dk1"/>
                </a:solidFill>
              </a:rPr>
              <a:t>Importar dependencias necesarias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Importa </a:t>
            </a:r>
            <a:r>
              <a:rPr lang="es">
                <a:solidFill>
                  <a:srgbClr val="188038"/>
                </a:solidFill>
                <a:latin typeface="Roboto Mono"/>
                <a:ea typeface="Roboto Mono"/>
                <a:cs typeface="Roboto Mono"/>
                <a:sym typeface="Roboto Mono"/>
              </a:rPr>
              <a:t>McpServer</a:t>
            </a:r>
            <a:r>
              <a:rPr lang="es">
                <a:solidFill>
                  <a:schemeClr val="dk1"/>
                </a:solidFill>
              </a:rPr>
              <a:t> y </a:t>
            </a:r>
            <a:r>
              <a:rPr lang="es">
                <a:solidFill>
                  <a:srgbClr val="188038"/>
                </a:solidFill>
                <a:latin typeface="Roboto Mono"/>
                <a:ea typeface="Roboto Mono"/>
                <a:cs typeface="Roboto Mono"/>
                <a:sym typeface="Roboto Mono"/>
              </a:rPr>
              <a:t>StdioServerTransport</a:t>
            </a:r>
            <a:r>
              <a:rPr lang="es">
                <a:solidFill>
                  <a:schemeClr val="dk1"/>
                </a:solidFill>
              </a:rPr>
              <a:t> del SDK de </a:t>
            </a:r>
            <a:r>
              <a:rPr lang="es">
                <a:solidFill>
                  <a:srgbClr val="188038"/>
                </a:solidFill>
                <a:latin typeface="Roboto Mono"/>
                <a:ea typeface="Roboto Mono"/>
                <a:cs typeface="Roboto Mono"/>
                <a:sym typeface="Roboto Mono"/>
              </a:rPr>
              <a:t>@modelcontextprotocol/sdk/server</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 que necesites </a:t>
            </a:r>
            <a:r>
              <a:rPr lang="es">
                <a:solidFill>
                  <a:srgbClr val="188038"/>
                </a:solidFill>
                <a:latin typeface="Roboto Mono"/>
                <a:ea typeface="Roboto Mono"/>
                <a:cs typeface="Roboto Mono"/>
                <a:sym typeface="Roboto Mono"/>
              </a:rPr>
              <a:t>z</a:t>
            </a:r>
            <a:r>
              <a:rPr lang="es">
                <a:solidFill>
                  <a:schemeClr val="dk1"/>
                </a:solidFill>
              </a:rPr>
              <a:t> de </a:t>
            </a:r>
            <a:r>
              <a:rPr lang="es">
                <a:solidFill>
                  <a:srgbClr val="188038"/>
                </a:solidFill>
                <a:latin typeface="Roboto Mono"/>
                <a:ea typeface="Roboto Mono"/>
                <a:cs typeface="Roboto Mono"/>
                <a:sym typeface="Roboto Mono"/>
              </a:rPr>
              <a:t>zod</a:t>
            </a:r>
            <a:r>
              <a:rPr lang="es">
                <a:solidFill>
                  <a:schemeClr val="dk1"/>
                </a:solidFill>
              </a:rPr>
              <a:t> para definir esquemas de entrada para herramientas y prompts.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Otras importaciones pueden ser necesarias dependiendo de la funcionalidad (e.g., </a:t>
            </a:r>
            <a:r>
              <a:rPr lang="es">
                <a:solidFill>
                  <a:srgbClr val="188038"/>
                </a:solidFill>
                <a:latin typeface="Roboto Mono"/>
                <a:ea typeface="Roboto Mono"/>
                <a:cs typeface="Roboto Mono"/>
                <a:sym typeface="Roboto Mono"/>
              </a:rPr>
              <a:t>zod</a:t>
            </a:r>
            <a:r>
              <a:rPr lang="es">
                <a:solidFill>
                  <a:schemeClr val="dk1"/>
                </a:solidFill>
              </a:rPr>
              <a:t> para validación, </a:t>
            </a:r>
            <a:r>
              <a:rPr lang="es">
                <a:solidFill>
                  <a:srgbClr val="188038"/>
                </a:solidFill>
                <a:latin typeface="Roboto Mono"/>
                <a:ea typeface="Roboto Mono"/>
                <a:cs typeface="Roboto Mono"/>
                <a:sym typeface="Roboto Mono"/>
              </a:rPr>
              <a:t>readline</a:t>
            </a:r>
            <a:r>
              <a:rPr lang="es">
                <a:solidFill>
                  <a:schemeClr val="dk1"/>
                </a:solidFill>
              </a:rPr>
              <a:t> para clientes stdio).</a:t>
            </a:r>
            <a:endParaRPr>
              <a:solidFill>
                <a:schemeClr val="dk1"/>
              </a:solidFill>
            </a:endParaRPr>
          </a:p>
          <a:p>
            <a:pPr indent="0" lvl="0" marL="0" rtl="0" algn="l">
              <a:spcBef>
                <a:spcPts val="1200"/>
              </a:spcBef>
              <a:spcAft>
                <a:spcPts val="0"/>
              </a:spcAft>
              <a:buNone/>
            </a:pPr>
            <a:r>
              <a:rPr lang="es">
                <a:solidFill>
                  <a:schemeClr val="dk1"/>
                </a:solidFill>
              </a:rPr>
              <a:t>import { McpServer } from "@modelcontextprotocol/sdk/server/mcp.js";</a:t>
            </a:r>
            <a:endParaRPr>
              <a:solidFill>
                <a:schemeClr val="dk1"/>
              </a:solidFill>
            </a:endParaRPr>
          </a:p>
          <a:p>
            <a:pPr indent="0" lvl="0" marL="0" rtl="0" algn="l">
              <a:spcBef>
                <a:spcPts val="0"/>
              </a:spcBef>
              <a:spcAft>
                <a:spcPts val="0"/>
              </a:spcAft>
              <a:buNone/>
            </a:pPr>
            <a:r>
              <a:rPr lang="es">
                <a:solidFill>
                  <a:schemeClr val="dk1"/>
                </a:solidFill>
              </a:rPr>
              <a:t>import { StdioServerTransport } from "@modelcontextprotocol/sdk/server/stdio.js";</a:t>
            </a:r>
            <a:endParaRPr>
              <a:solidFill>
                <a:schemeClr val="dk1"/>
              </a:solidFill>
            </a:endParaRPr>
          </a:p>
          <a:p>
            <a:pPr indent="0" lvl="0" marL="0" rtl="0" algn="l">
              <a:spcBef>
                <a:spcPts val="0"/>
              </a:spcBef>
              <a:spcAft>
                <a:spcPts val="0"/>
              </a:spcAft>
              <a:buNone/>
            </a:pPr>
            <a:r>
              <a:rPr lang="es">
                <a:solidFill>
                  <a:schemeClr val="dk1"/>
                </a:solidFill>
              </a:rPr>
              <a:t>// import { z } from "zod"; // Opcional, si usas zod</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Crear una instancia del servidor MCP</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Inicializa </a:t>
            </a:r>
            <a:r>
              <a:rPr lang="es">
                <a:solidFill>
                  <a:srgbClr val="188038"/>
                </a:solidFill>
                <a:latin typeface="Roboto Mono"/>
                <a:ea typeface="Roboto Mono"/>
                <a:cs typeface="Roboto Mono"/>
                <a:sym typeface="Roboto Mono"/>
              </a:rPr>
              <a:t>McpServer</a:t>
            </a:r>
            <a:r>
              <a:rPr lang="es">
                <a:solidFill>
                  <a:schemeClr val="dk1"/>
                </a:solidFill>
              </a:rPr>
              <a:t> con un nombre y versión.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Puedes declarar las capacidades del servidor durante la inicialización o añadirlas después.</a:t>
            </a:r>
            <a:endParaRPr>
              <a:solidFill>
                <a:schemeClr val="dk1"/>
              </a:solidFill>
            </a:endParaRPr>
          </a:p>
          <a:p>
            <a:pPr indent="0" lvl="0" marL="0" rtl="0" algn="l">
              <a:spcBef>
                <a:spcPts val="1200"/>
              </a:spcBef>
              <a:spcAft>
                <a:spcPts val="0"/>
              </a:spcAft>
              <a:buNone/>
            </a:pPr>
            <a:r>
              <a:rPr lang="es">
                <a:solidFill>
                  <a:schemeClr val="dk1"/>
                </a:solidFill>
              </a:rPr>
              <a:t>const server = new McpServer({</a:t>
            </a:r>
            <a:endParaRPr>
              <a:solidFill>
                <a:schemeClr val="dk1"/>
              </a:solidFill>
            </a:endParaRPr>
          </a:p>
          <a:p>
            <a:pPr indent="0" lvl="0" marL="0" rtl="0" algn="l">
              <a:spcBef>
                <a:spcPts val="0"/>
              </a:spcBef>
              <a:spcAft>
                <a:spcPts val="0"/>
              </a:spcAft>
              <a:buNone/>
            </a:pPr>
            <a:r>
              <a:rPr lang="es">
                <a:solidFill>
                  <a:schemeClr val="dk1"/>
                </a:solidFill>
              </a:rPr>
              <a:t>  name: "example-server",</a:t>
            </a:r>
            <a:endParaRPr>
              <a:solidFill>
                <a:schemeClr val="dk1"/>
              </a:solidFill>
            </a:endParaRPr>
          </a:p>
          <a:p>
            <a:pPr indent="0" lvl="0" marL="0" rtl="0" algn="l">
              <a:spcBef>
                <a:spcPts val="0"/>
              </a:spcBef>
              <a:spcAft>
                <a:spcPts val="0"/>
              </a:spcAft>
              <a:buNone/>
            </a:pPr>
            <a:r>
              <a:rPr lang="es">
                <a:solidFill>
                  <a:schemeClr val="dk1"/>
                </a:solidFill>
              </a:rPr>
              <a:t>  version: "1.0.0",</a:t>
            </a:r>
            <a:endParaRPr>
              <a:solidFill>
                <a:schemeClr val="dk1"/>
              </a:solidFill>
            </a:endParaRPr>
          </a:p>
          <a:p>
            <a:pPr indent="0" lvl="0" marL="0" rtl="0" algn="l">
              <a:spcBef>
                <a:spcPts val="0"/>
              </a:spcBef>
              <a:spcAft>
                <a:spcPts val="0"/>
              </a:spcAft>
              <a:buNone/>
            </a:pPr>
            <a:r>
              <a:rPr lang="es">
                <a:solidFill>
                  <a:schemeClr val="dk1"/>
                </a:solidFill>
              </a:rPr>
              <a:t>  // capacidades opcionales: { resources: {}, tools: {}, prompts: {}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Definir y registrar capacidades (Herramientas, Recursos, Prompts)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Herramientas (</a:t>
            </a:r>
            <a:r>
              <a:rPr b="1" lang="es">
                <a:solidFill>
                  <a:srgbClr val="188038"/>
                </a:solidFill>
                <a:latin typeface="Roboto Mono"/>
                <a:ea typeface="Roboto Mono"/>
                <a:cs typeface="Roboto Mono"/>
                <a:sym typeface="Roboto Mono"/>
              </a:rPr>
              <a:t>tools</a:t>
            </a:r>
            <a:r>
              <a:rPr b="1" lang="es">
                <a:solidFill>
                  <a:schemeClr val="dk1"/>
                </a:solidFill>
              </a:rPr>
              <a:t>):</a:t>
            </a:r>
            <a:r>
              <a:rPr lang="es">
                <a:solidFill>
                  <a:schemeClr val="dk1"/>
                </a:solidFill>
              </a:rPr>
              <a:t> Permiten al LLM realizar acciones. Se definen con un nombre, descripción y esquema de entrada (opcional). Implementa la lógica de la herramienta dentro del manejador (handler).</a:t>
            </a:r>
            <a:endParaRPr>
              <a:solidFill>
                <a:schemeClr val="dk1"/>
              </a:solidFill>
            </a:endParaRPr>
          </a:p>
          <a:p>
            <a:pPr indent="0" lvl="0" marL="0" rtl="0" algn="l">
              <a:spcBef>
                <a:spcPts val="1200"/>
              </a:spcBef>
              <a:spcAft>
                <a:spcPts val="0"/>
              </a:spcAft>
              <a:buNone/>
            </a:pPr>
            <a:r>
              <a:rPr lang="es">
                <a:solidFill>
                  <a:schemeClr val="dk1"/>
                </a:solidFill>
              </a:rPr>
              <a:t>server.tool(</a:t>
            </a:r>
            <a:endParaRPr>
              <a:solidFill>
                <a:schemeClr val="dk1"/>
              </a:solidFill>
            </a:endParaRPr>
          </a:p>
          <a:p>
            <a:pPr indent="0" lvl="0" marL="0" rtl="0" algn="l">
              <a:spcBef>
                <a:spcPts val="0"/>
              </a:spcBef>
              <a:spcAft>
                <a:spcPts val="0"/>
              </a:spcAft>
              <a:buNone/>
            </a:pPr>
            <a:r>
              <a:rPr lang="es">
                <a:solidFill>
                  <a:schemeClr val="dk1"/>
                </a:solidFill>
              </a:rPr>
              <a:t>  "tool-name", // Nombre de la herramienta</a:t>
            </a:r>
            <a:endParaRPr>
              <a:solidFill>
                <a:schemeClr val="dk1"/>
              </a:solidFill>
            </a:endParaRPr>
          </a:p>
          <a:p>
            <a:pPr indent="0" lvl="0" marL="0" rtl="0" algn="l">
              <a:spcBef>
                <a:spcPts val="0"/>
              </a:spcBef>
              <a:spcAft>
                <a:spcPts val="0"/>
              </a:spcAft>
              <a:buNone/>
            </a:pPr>
            <a:r>
              <a:rPr lang="es">
                <a:solidFill>
                  <a:schemeClr val="dk1"/>
                </a:solidFill>
              </a:rPr>
              <a:t>  { param1: z.string() }, // Esquema de entrada (usando zod)</a:t>
            </a:r>
            <a:endParaRPr>
              <a:solidFill>
                <a:schemeClr val="dk1"/>
              </a:solidFill>
            </a:endParaRPr>
          </a:p>
          <a:p>
            <a:pPr indent="0" lvl="0" marL="0" rtl="0" algn="l">
              <a:spcBef>
                <a:spcPts val="0"/>
              </a:spcBef>
              <a:spcAft>
                <a:spcPts val="0"/>
              </a:spcAft>
              <a:buNone/>
            </a:pPr>
            <a:r>
              <a:rPr lang="es">
                <a:solidFill>
                  <a:schemeClr val="dk1"/>
                </a:solidFill>
              </a:rPr>
              <a:t>  async ({ param1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de la herramienta...</a:t>
            </a:r>
            <a:endParaRPr>
              <a:solidFill>
                <a:schemeClr val="dk1"/>
              </a:solidFill>
            </a:endParaRPr>
          </a:p>
          <a:p>
            <a:pPr indent="0" lvl="0" marL="0" rtl="0" algn="l">
              <a:spcBef>
                <a:spcPts val="0"/>
              </a:spcBef>
              <a:spcAft>
                <a:spcPts val="0"/>
              </a:spcAft>
              <a:buNone/>
            </a:pPr>
            <a:r>
              <a:rPr lang="es">
                <a:solidFill>
                  <a:schemeClr val="dk1"/>
                </a:solidFill>
              </a:rPr>
              <a:t>    return { content: [{ type: "text", text: "Resultado de la herramienta"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Recursos (</a:t>
            </a:r>
            <a:r>
              <a:rPr b="1" lang="es">
                <a:solidFill>
                  <a:srgbClr val="188038"/>
                </a:solidFill>
                <a:latin typeface="Roboto Mono"/>
                <a:ea typeface="Roboto Mono"/>
                <a:cs typeface="Roboto Mono"/>
                <a:sym typeface="Roboto Mono"/>
              </a:rPr>
              <a:t>resources</a:t>
            </a:r>
            <a:r>
              <a:rPr b="1" lang="es">
                <a:solidFill>
                  <a:schemeClr val="dk1"/>
                </a:solidFill>
              </a:rPr>
              <a:t>):</a:t>
            </a:r>
            <a:r>
              <a:rPr lang="es">
                <a:solidFill>
                  <a:schemeClr val="dk1"/>
                </a:solidFill>
              </a:rPr>
              <a:t> Exponen datos de solo lectura al LLM. Se definen con un nombre o una plantilla URI. Implementa la lógica para leer el recurso.</a:t>
            </a:r>
            <a:endParaRPr>
              <a:solidFill>
                <a:schemeClr val="dk1"/>
              </a:solidFill>
            </a:endParaRPr>
          </a:p>
          <a:p>
            <a:pPr indent="0" lvl="0" marL="0" rtl="0" algn="l">
              <a:spcBef>
                <a:spcPts val="1200"/>
              </a:spcBef>
              <a:spcAft>
                <a:spcPts val="0"/>
              </a:spcAft>
              <a:buNone/>
            </a:pPr>
            <a:r>
              <a:rPr lang="es">
                <a:solidFill>
                  <a:schemeClr val="dk1"/>
                </a:solidFill>
              </a:rPr>
              <a:t>server.resource(</a:t>
            </a:r>
            <a:endParaRPr>
              <a:solidFill>
                <a:schemeClr val="dk1"/>
              </a:solidFill>
            </a:endParaRPr>
          </a:p>
          <a:p>
            <a:pPr indent="0" lvl="0" marL="0" rtl="0" algn="l">
              <a:spcBef>
                <a:spcPts val="0"/>
              </a:spcBef>
              <a:spcAft>
                <a:spcPts val="0"/>
              </a:spcAft>
              <a:buNone/>
            </a:pPr>
            <a:r>
              <a:rPr lang="es">
                <a:solidFill>
                  <a:schemeClr val="dk1"/>
                </a:solidFill>
              </a:rPr>
              <a:t>  "resource-name", // Nombre del recurso</a:t>
            </a:r>
            <a:endParaRPr>
              <a:solidFill>
                <a:schemeClr val="dk1"/>
              </a:solidFill>
            </a:endParaRPr>
          </a:p>
          <a:p>
            <a:pPr indent="0" lvl="0" marL="0" rtl="0" algn="l">
              <a:spcBef>
                <a:spcPts val="0"/>
              </a:spcBef>
              <a:spcAft>
                <a:spcPts val="0"/>
              </a:spcAft>
              <a:buNone/>
            </a:pPr>
            <a:r>
              <a:rPr lang="es">
                <a:solidFill>
                  <a:schemeClr val="dk1"/>
                </a:solidFill>
              </a:rPr>
              <a:t>  "resource://path/{param}", // Plantilla URI</a:t>
            </a:r>
            <a:endParaRPr>
              <a:solidFill>
                <a:schemeClr val="dk1"/>
              </a:solidFill>
            </a:endParaRPr>
          </a:p>
          <a:p>
            <a:pPr indent="0" lvl="0" marL="0" rtl="0" algn="l">
              <a:spcBef>
                <a:spcPts val="0"/>
              </a:spcBef>
              <a:spcAft>
                <a:spcPts val="0"/>
              </a:spcAft>
              <a:buNone/>
            </a:pPr>
            <a:r>
              <a:rPr lang="es">
                <a:solidFill>
                  <a:schemeClr val="dk1"/>
                </a:solidFill>
              </a:rPr>
              <a:t>  async (uri, { param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para obtener datos del recurso...</a:t>
            </a:r>
            <a:endParaRPr>
              <a:solidFill>
                <a:schemeClr val="dk1"/>
              </a:solidFill>
            </a:endParaRPr>
          </a:p>
          <a:p>
            <a:pPr indent="0" lvl="0" marL="0" rtl="0" algn="l">
              <a:spcBef>
                <a:spcPts val="0"/>
              </a:spcBef>
              <a:spcAft>
                <a:spcPts val="0"/>
              </a:spcAft>
              <a:buNone/>
            </a:pPr>
            <a:r>
              <a:rPr lang="es">
                <a:solidFill>
                  <a:schemeClr val="dk1"/>
                </a:solidFill>
              </a:rPr>
              <a:t>    return { contents: [{ uri: uri.href, text: `Contenido del recurso para ${param}`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Prompts (</a:t>
            </a:r>
            <a:r>
              <a:rPr b="1" lang="es">
                <a:solidFill>
                  <a:srgbClr val="188038"/>
                </a:solidFill>
                <a:latin typeface="Roboto Mono"/>
                <a:ea typeface="Roboto Mono"/>
                <a:cs typeface="Roboto Mono"/>
                <a:sym typeface="Roboto Mono"/>
              </a:rPr>
              <a:t>prompts</a:t>
            </a:r>
            <a:r>
              <a:rPr b="1" lang="es">
                <a:solidFill>
                  <a:schemeClr val="dk1"/>
                </a:solidFill>
              </a:rPr>
              <a:t>):</a:t>
            </a:r>
            <a:r>
              <a:rPr lang="es">
                <a:solidFill>
                  <a:schemeClr val="dk1"/>
                </a:solidFill>
              </a:rPr>
              <a:t> Plantillas reutilizables para interacciones con LLMs. Se definen con un nombre, descripción y argumentos (opcional). Implementa la lógica para generar los mensajes del prompt.</a:t>
            </a:r>
            <a:endParaRPr>
              <a:solidFill>
                <a:schemeClr val="dk1"/>
              </a:solidFill>
            </a:endParaRPr>
          </a:p>
          <a:p>
            <a:pPr indent="0" lvl="0" marL="0" rtl="0" algn="l">
              <a:spcBef>
                <a:spcPts val="1200"/>
              </a:spcBef>
              <a:spcAft>
                <a:spcPts val="0"/>
              </a:spcAft>
              <a:buNone/>
            </a:pPr>
            <a:r>
              <a:rPr lang="es">
                <a:solidFill>
                  <a:schemeClr val="dk1"/>
                </a:solidFill>
              </a:rPr>
              <a:t>server.prompt(</a:t>
            </a:r>
            <a:endParaRPr>
              <a:solidFill>
                <a:schemeClr val="dk1"/>
              </a:solidFill>
            </a:endParaRPr>
          </a:p>
          <a:p>
            <a:pPr indent="0" lvl="0" marL="0" rtl="0" algn="l">
              <a:spcBef>
                <a:spcPts val="0"/>
              </a:spcBef>
              <a:spcAft>
                <a:spcPts val="0"/>
              </a:spcAft>
              <a:buNone/>
            </a:pPr>
            <a:r>
              <a:rPr lang="es">
                <a:solidFill>
                  <a:schemeClr val="dk1"/>
                </a:solidFill>
              </a:rPr>
              <a:t>  "prompt-name", // Nombre del prompt</a:t>
            </a:r>
            <a:endParaRPr>
              <a:solidFill>
                <a:schemeClr val="dk1"/>
              </a:solidFill>
            </a:endParaRPr>
          </a:p>
          <a:p>
            <a:pPr indent="0" lvl="0" marL="0" rtl="0" algn="l">
              <a:spcBef>
                <a:spcPts val="0"/>
              </a:spcBef>
              <a:spcAft>
                <a:spcPts val="0"/>
              </a:spcAft>
              <a:buNone/>
            </a:pPr>
            <a:r>
              <a:rPr lang="es">
                <a:solidFill>
                  <a:schemeClr val="dk1"/>
                </a:solidFill>
              </a:rPr>
              <a:t>  { arg1: z.string() }, // Argumentos (usando zod)</a:t>
            </a:r>
            <a:endParaRPr>
              <a:solidFill>
                <a:schemeClr val="dk1"/>
              </a:solidFill>
            </a:endParaRPr>
          </a:p>
          <a:p>
            <a:pPr indent="0" lvl="0" marL="0" rtl="0" algn="l">
              <a:spcBef>
                <a:spcPts val="0"/>
              </a:spcBef>
              <a:spcAft>
                <a:spcPts val="0"/>
              </a:spcAft>
              <a:buNone/>
            </a:pPr>
            <a:r>
              <a:rPr lang="es">
                <a:solidFill>
                  <a:schemeClr val="dk1"/>
                </a:solidFill>
              </a:rPr>
              <a:t>  ({ arg1 }) =&gt; { // Manejador</a:t>
            </a:r>
            <a:endParaRPr>
              <a:solidFill>
                <a:schemeClr val="dk1"/>
              </a:solidFill>
            </a:endParaRPr>
          </a:p>
          <a:p>
            <a:pPr indent="0" lvl="0" marL="0" rtl="0" algn="l">
              <a:spcBef>
                <a:spcPts val="0"/>
              </a:spcBef>
              <a:spcAft>
                <a:spcPts val="0"/>
              </a:spcAft>
              <a:buNone/>
            </a:pPr>
            <a:r>
              <a:rPr lang="es">
                <a:solidFill>
                  <a:schemeClr val="dk1"/>
                </a:solidFill>
              </a:rPr>
              <a:t>    // Lógica para generar mensajes del prompt...</a:t>
            </a:r>
            <a:endParaRPr>
              <a:solidFill>
                <a:schemeClr val="dk1"/>
              </a:solidFill>
            </a:endParaRPr>
          </a:p>
          <a:p>
            <a:pPr indent="0" lvl="0" marL="0" rtl="0" algn="l">
              <a:spcBef>
                <a:spcPts val="0"/>
              </a:spcBef>
              <a:spcAft>
                <a:spcPts val="0"/>
              </a:spcAft>
              <a:buNone/>
            </a:pPr>
            <a:r>
              <a:rPr lang="es">
                <a:solidFill>
                  <a:schemeClr val="dk1"/>
                </a:solidFill>
              </a:rPr>
              <a:t>    return { messages: [{ role: "user", content: { type: "text", text: `Mensaje del prompt con ${arg1}` }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Configurar y conectar el transporte</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El transporte </a:t>
            </a:r>
            <a:r>
              <a:rPr lang="es">
                <a:solidFill>
                  <a:srgbClr val="188038"/>
                </a:solidFill>
                <a:latin typeface="Roboto Mono"/>
                <a:ea typeface="Roboto Mono"/>
                <a:cs typeface="Roboto Mono"/>
                <a:sym typeface="Roboto Mono"/>
              </a:rPr>
              <a:t>stdio</a:t>
            </a:r>
            <a:r>
              <a:rPr lang="es">
                <a:solidFill>
                  <a:schemeClr val="dk1"/>
                </a:solidFill>
              </a:rPr>
              <a:t> es común para integraciones locales y herramientas de línea de comandos.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Crea una instancia del transporte </a:t>
            </a:r>
            <a:r>
              <a:rPr lang="es">
                <a:solidFill>
                  <a:srgbClr val="188038"/>
                </a:solidFill>
                <a:latin typeface="Roboto Mono"/>
                <a:ea typeface="Roboto Mono"/>
                <a:cs typeface="Roboto Mono"/>
                <a:sym typeface="Roboto Mono"/>
              </a:rPr>
              <a:t>StdioServerTransport</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Conecta la instancia del servidor al transporte.</a:t>
            </a:r>
            <a:endParaRPr>
              <a:solidFill>
                <a:schemeClr val="dk1"/>
              </a:solidFill>
            </a:endParaRPr>
          </a:p>
          <a:p>
            <a:pPr indent="0" lvl="0" marL="0" rtl="0" algn="l">
              <a:spcBef>
                <a:spcPts val="1200"/>
              </a:spcBef>
              <a:spcAft>
                <a:spcPts val="0"/>
              </a:spcAft>
              <a:buNone/>
            </a:pPr>
            <a:r>
              <a:rPr lang="es">
                <a:solidFill>
                  <a:schemeClr val="dk1"/>
                </a:solidFill>
              </a:rPr>
              <a:t>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await server.connect(transport);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Implementar la función principal para ejecutar el servidor</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Una función </a:t>
            </a:r>
            <a:r>
              <a:rPr lang="es">
                <a:solidFill>
                  <a:srgbClr val="188038"/>
                </a:solidFill>
                <a:latin typeface="Roboto Mono"/>
                <a:ea typeface="Roboto Mono"/>
                <a:cs typeface="Roboto Mono"/>
                <a:sym typeface="Roboto Mono"/>
              </a:rPr>
              <a:t>main</a:t>
            </a:r>
            <a:r>
              <a:rPr lang="es">
                <a:solidFill>
                  <a:schemeClr val="dk1"/>
                </a:solidFill>
              </a:rPr>
              <a:t> asíncrona que configure y conecte el servidor es típica.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Incluye manejo de errores para capturar problemas durante la ejecución.</a:t>
            </a:r>
            <a:endParaRPr>
              <a:solidFill>
                <a:schemeClr val="dk1"/>
              </a:solidFill>
            </a:endParaRPr>
          </a:p>
          <a:p>
            <a:pPr indent="0" lvl="0" marL="0" rtl="0" algn="l">
              <a:spcBef>
                <a:spcPts val="1200"/>
              </a:spcBef>
              <a:spcAft>
                <a:spcPts val="0"/>
              </a:spcAft>
              <a:buNone/>
            </a:pPr>
            <a:r>
              <a:rPr lang="es">
                <a:solidFill>
                  <a:schemeClr val="dk1"/>
                </a:solidFill>
              </a:rPr>
              <a:t>async function main() {</a:t>
            </a:r>
            <a:endParaRPr>
              <a:solidFill>
                <a:schemeClr val="dk1"/>
              </a:solidFill>
            </a:endParaRPr>
          </a:p>
          <a:p>
            <a:pPr indent="0" lvl="0" marL="0" rtl="0" algn="l">
              <a:spcBef>
                <a:spcPts val="0"/>
              </a:spcBef>
              <a:spcAft>
                <a:spcPts val="0"/>
              </a:spcAft>
              <a:buNone/>
            </a:pPr>
            <a:r>
              <a:rPr lang="es">
                <a:solidFill>
                  <a:schemeClr val="dk1"/>
                </a:solidFill>
              </a:rPr>
              <a:t>  // ... código de inicialización del servidor y definición de handlers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  await server.connect(transport);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console.error("Servidor MCP running"); // Opcional: log para depuración</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main().catch(error =&gt; {</a:t>
            </a:r>
            <a:endParaRPr>
              <a:solidFill>
                <a:schemeClr val="dk1"/>
              </a:solidFill>
            </a:endParaRPr>
          </a:p>
          <a:p>
            <a:pPr indent="0" lvl="0" marL="0" rtl="0" algn="l">
              <a:spcBef>
                <a:spcPts val="0"/>
              </a:spcBef>
              <a:spcAft>
                <a:spcPts val="0"/>
              </a:spcAft>
              <a:buNone/>
            </a:pPr>
            <a:r>
              <a:rPr lang="es">
                <a:solidFill>
                  <a:schemeClr val="dk1"/>
                </a:solidFill>
              </a:rPr>
              <a:t>  console.error("Fatal error:", error);</a:t>
            </a:r>
            <a:endParaRPr>
              <a:solidFill>
                <a:schemeClr val="dk1"/>
              </a:solidFill>
            </a:endParaRPr>
          </a:p>
          <a:p>
            <a:pPr indent="0" lvl="0" marL="0" rtl="0" algn="l">
              <a:spcBef>
                <a:spcPts val="0"/>
              </a:spcBef>
              <a:spcAft>
                <a:spcPts val="0"/>
              </a:spcAft>
              <a:buNone/>
            </a:pPr>
            <a:r>
              <a:rPr lang="es">
                <a:solidFill>
                  <a:schemeClr val="dk1"/>
                </a:solidFill>
              </a:rPr>
              <a:t>  process.exit(1);</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0" lvl="0" marL="0" rtl="0" algn="l">
              <a:lnSpc>
                <a:spcPct val="115000"/>
              </a:lnSpc>
              <a:spcBef>
                <a:spcPts val="1200"/>
              </a:spcBef>
              <a:spcAft>
                <a:spcPts val="0"/>
              </a:spcAft>
              <a:buNone/>
            </a:pPr>
            <a:r>
              <a:rPr lang="es">
                <a:solidFill>
                  <a:schemeClr val="dk1"/>
                </a:solidFill>
              </a:rPr>
              <a:t>Este esquema básico permite crear un servidor MCP simple que puede comunicarse a través de stdin/stdout y exponer funcionalidades (tools, resources, prompts) a un cliente MCP. Para despliegues remotos, se usaría un transporte HTTP Streamable en lugar de stdio.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dc25ca4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dc25ca4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solidFill>
                  <a:schemeClr val="dk1"/>
                </a:solidFill>
              </a:rPr>
              <a:t>Aquí tienes la estructura de código esencial para crear un servidor MCP en TypeScript, basada en las fuentes proporcionadas: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
                <a:solidFill>
                  <a:schemeClr val="dk1"/>
                </a:solidFill>
              </a:rPr>
              <a:t>Importar dependencias necesarias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Importa </a:t>
            </a:r>
            <a:r>
              <a:rPr lang="es">
                <a:solidFill>
                  <a:srgbClr val="188038"/>
                </a:solidFill>
                <a:latin typeface="Roboto Mono"/>
                <a:ea typeface="Roboto Mono"/>
                <a:cs typeface="Roboto Mono"/>
                <a:sym typeface="Roboto Mono"/>
              </a:rPr>
              <a:t>McpServer</a:t>
            </a:r>
            <a:r>
              <a:rPr lang="es">
                <a:solidFill>
                  <a:schemeClr val="dk1"/>
                </a:solidFill>
              </a:rPr>
              <a:t> y </a:t>
            </a:r>
            <a:r>
              <a:rPr lang="es">
                <a:solidFill>
                  <a:srgbClr val="188038"/>
                </a:solidFill>
                <a:latin typeface="Roboto Mono"/>
                <a:ea typeface="Roboto Mono"/>
                <a:cs typeface="Roboto Mono"/>
                <a:sym typeface="Roboto Mono"/>
              </a:rPr>
              <a:t>StdioServerTransport</a:t>
            </a:r>
            <a:r>
              <a:rPr lang="es">
                <a:solidFill>
                  <a:schemeClr val="dk1"/>
                </a:solidFill>
              </a:rPr>
              <a:t> del SDK de </a:t>
            </a:r>
            <a:r>
              <a:rPr lang="es">
                <a:solidFill>
                  <a:srgbClr val="188038"/>
                </a:solidFill>
                <a:latin typeface="Roboto Mono"/>
                <a:ea typeface="Roboto Mono"/>
                <a:cs typeface="Roboto Mono"/>
                <a:sym typeface="Roboto Mono"/>
              </a:rPr>
              <a:t>@modelcontextprotocol/sdk/server</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 que necesites </a:t>
            </a:r>
            <a:r>
              <a:rPr lang="es">
                <a:solidFill>
                  <a:srgbClr val="188038"/>
                </a:solidFill>
                <a:latin typeface="Roboto Mono"/>
                <a:ea typeface="Roboto Mono"/>
                <a:cs typeface="Roboto Mono"/>
                <a:sym typeface="Roboto Mono"/>
              </a:rPr>
              <a:t>z</a:t>
            </a:r>
            <a:r>
              <a:rPr lang="es">
                <a:solidFill>
                  <a:schemeClr val="dk1"/>
                </a:solidFill>
              </a:rPr>
              <a:t> de </a:t>
            </a:r>
            <a:r>
              <a:rPr lang="es">
                <a:solidFill>
                  <a:srgbClr val="188038"/>
                </a:solidFill>
                <a:latin typeface="Roboto Mono"/>
                <a:ea typeface="Roboto Mono"/>
                <a:cs typeface="Roboto Mono"/>
                <a:sym typeface="Roboto Mono"/>
              </a:rPr>
              <a:t>zod</a:t>
            </a:r>
            <a:r>
              <a:rPr lang="es">
                <a:solidFill>
                  <a:schemeClr val="dk1"/>
                </a:solidFill>
              </a:rPr>
              <a:t> para definir esquemas de entrada para herramientas y prompts.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Otras importaciones pueden ser necesarias dependiendo de la funcionalidad (e.g., </a:t>
            </a:r>
            <a:r>
              <a:rPr lang="es">
                <a:solidFill>
                  <a:srgbClr val="188038"/>
                </a:solidFill>
                <a:latin typeface="Roboto Mono"/>
                <a:ea typeface="Roboto Mono"/>
                <a:cs typeface="Roboto Mono"/>
                <a:sym typeface="Roboto Mono"/>
              </a:rPr>
              <a:t>zod</a:t>
            </a:r>
            <a:r>
              <a:rPr lang="es">
                <a:solidFill>
                  <a:schemeClr val="dk1"/>
                </a:solidFill>
              </a:rPr>
              <a:t> para validación, </a:t>
            </a:r>
            <a:r>
              <a:rPr lang="es">
                <a:solidFill>
                  <a:srgbClr val="188038"/>
                </a:solidFill>
                <a:latin typeface="Roboto Mono"/>
                <a:ea typeface="Roboto Mono"/>
                <a:cs typeface="Roboto Mono"/>
                <a:sym typeface="Roboto Mono"/>
              </a:rPr>
              <a:t>readline</a:t>
            </a:r>
            <a:r>
              <a:rPr lang="es">
                <a:solidFill>
                  <a:schemeClr val="dk1"/>
                </a:solidFill>
              </a:rPr>
              <a:t> para clientes stdio).</a:t>
            </a:r>
            <a:endParaRPr>
              <a:solidFill>
                <a:schemeClr val="dk1"/>
              </a:solidFill>
            </a:endParaRPr>
          </a:p>
          <a:p>
            <a:pPr indent="0" lvl="0" marL="0" rtl="0" algn="l">
              <a:spcBef>
                <a:spcPts val="1200"/>
              </a:spcBef>
              <a:spcAft>
                <a:spcPts val="0"/>
              </a:spcAft>
              <a:buNone/>
            </a:pPr>
            <a:r>
              <a:rPr lang="es">
                <a:solidFill>
                  <a:schemeClr val="dk1"/>
                </a:solidFill>
              </a:rPr>
              <a:t>import { McpServer } from "@modelcontextprotocol/sdk/server/mcp.js";</a:t>
            </a:r>
            <a:endParaRPr>
              <a:solidFill>
                <a:schemeClr val="dk1"/>
              </a:solidFill>
            </a:endParaRPr>
          </a:p>
          <a:p>
            <a:pPr indent="0" lvl="0" marL="0" rtl="0" algn="l">
              <a:spcBef>
                <a:spcPts val="0"/>
              </a:spcBef>
              <a:spcAft>
                <a:spcPts val="0"/>
              </a:spcAft>
              <a:buNone/>
            </a:pPr>
            <a:r>
              <a:rPr lang="es">
                <a:solidFill>
                  <a:schemeClr val="dk1"/>
                </a:solidFill>
              </a:rPr>
              <a:t>import { StdioServerTransport } from "@modelcontextprotocol/sdk/server/stdio.js";</a:t>
            </a:r>
            <a:endParaRPr>
              <a:solidFill>
                <a:schemeClr val="dk1"/>
              </a:solidFill>
            </a:endParaRPr>
          </a:p>
          <a:p>
            <a:pPr indent="0" lvl="0" marL="0" rtl="0" algn="l">
              <a:spcBef>
                <a:spcPts val="0"/>
              </a:spcBef>
              <a:spcAft>
                <a:spcPts val="0"/>
              </a:spcAft>
              <a:buNone/>
            </a:pPr>
            <a:r>
              <a:rPr lang="es">
                <a:solidFill>
                  <a:schemeClr val="dk1"/>
                </a:solidFill>
              </a:rPr>
              <a:t>// import { z } from "zod"; // Opcional, si usas zod</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Crear una instancia del servidor MCP</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Inicializa </a:t>
            </a:r>
            <a:r>
              <a:rPr lang="es">
                <a:solidFill>
                  <a:srgbClr val="188038"/>
                </a:solidFill>
                <a:latin typeface="Roboto Mono"/>
                <a:ea typeface="Roboto Mono"/>
                <a:cs typeface="Roboto Mono"/>
                <a:sym typeface="Roboto Mono"/>
              </a:rPr>
              <a:t>McpServer</a:t>
            </a:r>
            <a:r>
              <a:rPr lang="es">
                <a:solidFill>
                  <a:schemeClr val="dk1"/>
                </a:solidFill>
              </a:rPr>
              <a:t> con un nombre y versión.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Puedes declarar las capacidades del servidor durante la inicialización o añadirlas después.</a:t>
            </a:r>
            <a:endParaRPr>
              <a:solidFill>
                <a:schemeClr val="dk1"/>
              </a:solidFill>
            </a:endParaRPr>
          </a:p>
          <a:p>
            <a:pPr indent="0" lvl="0" marL="0" rtl="0" algn="l">
              <a:spcBef>
                <a:spcPts val="1200"/>
              </a:spcBef>
              <a:spcAft>
                <a:spcPts val="0"/>
              </a:spcAft>
              <a:buNone/>
            </a:pPr>
            <a:r>
              <a:rPr lang="es">
                <a:solidFill>
                  <a:schemeClr val="dk1"/>
                </a:solidFill>
              </a:rPr>
              <a:t>const server = new McpServer({</a:t>
            </a:r>
            <a:endParaRPr>
              <a:solidFill>
                <a:schemeClr val="dk1"/>
              </a:solidFill>
            </a:endParaRPr>
          </a:p>
          <a:p>
            <a:pPr indent="0" lvl="0" marL="0" rtl="0" algn="l">
              <a:spcBef>
                <a:spcPts val="0"/>
              </a:spcBef>
              <a:spcAft>
                <a:spcPts val="0"/>
              </a:spcAft>
              <a:buNone/>
            </a:pPr>
            <a:r>
              <a:rPr lang="es">
                <a:solidFill>
                  <a:schemeClr val="dk1"/>
                </a:solidFill>
              </a:rPr>
              <a:t>  name: "example-server",</a:t>
            </a:r>
            <a:endParaRPr>
              <a:solidFill>
                <a:schemeClr val="dk1"/>
              </a:solidFill>
            </a:endParaRPr>
          </a:p>
          <a:p>
            <a:pPr indent="0" lvl="0" marL="0" rtl="0" algn="l">
              <a:spcBef>
                <a:spcPts val="0"/>
              </a:spcBef>
              <a:spcAft>
                <a:spcPts val="0"/>
              </a:spcAft>
              <a:buNone/>
            </a:pPr>
            <a:r>
              <a:rPr lang="es">
                <a:solidFill>
                  <a:schemeClr val="dk1"/>
                </a:solidFill>
              </a:rPr>
              <a:t>  version: "1.0.0",</a:t>
            </a:r>
            <a:endParaRPr>
              <a:solidFill>
                <a:schemeClr val="dk1"/>
              </a:solidFill>
            </a:endParaRPr>
          </a:p>
          <a:p>
            <a:pPr indent="0" lvl="0" marL="0" rtl="0" algn="l">
              <a:spcBef>
                <a:spcPts val="0"/>
              </a:spcBef>
              <a:spcAft>
                <a:spcPts val="0"/>
              </a:spcAft>
              <a:buNone/>
            </a:pPr>
            <a:r>
              <a:rPr lang="es">
                <a:solidFill>
                  <a:schemeClr val="dk1"/>
                </a:solidFill>
              </a:rPr>
              <a:t>  // capacidades opcionales: { resources: {}, tools: {}, prompts: {}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Definir y registrar capacidades (Herramientas, Recursos, Prompts)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Herramientas (</a:t>
            </a:r>
            <a:r>
              <a:rPr b="1" lang="es">
                <a:solidFill>
                  <a:srgbClr val="188038"/>
                </a:solidFill>
                <a:latin typeface="Roboto Mono"/>
                <a:ea typeface="Roboto Mono"/>
                <a:cs typeface="Roboto Mono"/>
                <a:sym typeface="Roboto Mono"/>
              </a:rPr>
              <a:t>tools</a:t>
            </a:r>
            <a:r>
              <a:rPr b="1" lang="es">
                <a:solidFill>
                  <a:schemeClr val="dk1"/>
                </a:solidFill>
              </a:rPr>
              <a:t>):</a:t>
            </a:r>
            <a:r>
              <a:rPr lang="es">
                <a:solidFill>
                  <a:schemeClr val="dk1"/>
                </a:solidFill>
              </a:rPr>
              <a:t> Permiten al LLM realizar acciones. Se definen con un nombre, descripción y esquema de entrada (opcional). Implementa la lógica de la herramienta dentro del manejador (handler).</a:t>
            </a:r>
            <a:endParaRPr>
              <a:solidFill>
                <a:schemeClr val="dk1"/>
              </a:solidFill>
            </a:endParaRPr>
          </a:p>
          <a:p>
            <a:pPr indent="0" lvl="0" marL="0" rtl="0" algn="l">
              <a:spcBef>
                <a:spcPts val="1200"/>
              </a:spcBef>
              <a:spcAft>
                <a:spcPts val="0"/>
              </a:spcAft>
              <a:buNone/>
            </a:pPr>
            <a:r>
              <a:rPr lang="es">
                <a:solidFill>
                  <a:schemeClr val="dk1"/>
                </a:solidFill>
              </a:rPr>
              <a:t>server.tool(</a:t>
            </a:r>
            <a:endParaRPr>
              <a:solidFill>
                <a:schemeClr val="dk1"/>
              </a:solidFill>
            </a:endParaRPr>
          </a:p>
          <a:p>
            <a:pPr indent="0" lvl="0" marL="0" rtl="0" algn="l">
              <a:spcBef>
                <a:spcPts val="0"/>
              </a:spcBef>
              <a:spcAft>
                <a:spcPts val="0"/>
              </a:spcAft>
              <a:buNone/>
            </a:pPr>
            <a:r>
              <a:rPr lang="es">
                <a:solidFill>
                  <a:schemeClr val="dk1"/>
                </a:solidFill>
              </a:rPr>
              <a:t>  "tool-name", // Nombre de la herramienta</a:t>
            </a:r>
            <a:endParaRPr>
              <a:solidFill>
                <a:schemeClr val="dk1"/>
              </a:solidFill>
            </a:endParaRPr>
          </a:p>
          <a:p>
            <a:pPr indent="0" lvl="0" marL="0" rtl="0" algn="l">
              <a:spcBef>
                <a:spcPts val="0"/>
              </a:spcBef>
              <a:spcAft>
                <a:spcPts val="0"/>
              </a:spcAft>
              <a:buNone/>
            </a:pPr>
            <a:r>
              <a:rPr lang="es">
                <a:solidFill>
                  <a:schemeClr val="dk1"/>
                </a:solidFill>
              </a:rPr>
              <a:t>  { param1: z.string() }, // Esquema de entrada (usando zod)</a:t>
            </a:r>
            <a:endParaRPr>
              <a:solidFill>
                <a:schemeClr val="dk1"/>
              </a:solidFill>
            </a:endParaRPr>
          </a:p>
          <a:p>
            <a:pPr indent="0" lvl="0" marL="0" rtl="0" algn="l">
              <a:spcBef>
                <a:spcPts val="0"/>
              </a:spcBef>
              <a:spcAft>
                <a:spcPts val="0"/>
              </a:spcAft>
              <a:buNone/>
            </a:pPr>
            <a:r>
              <a:rPr lang="es">
                <a:solidFill>
                  <a:schemeClr val="dk1"/>
                </a:solidFill>
              </a:rPr>
              <a:t>  async ({ param1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de la herramienta...</a:t>
            </a:r>
            <a:endParaRPr>
              <a:solidFill>
                <a:schemeClr val="dk1"/>
              </a:solidFill>
            </a:endParaRPr>
          </a:p>
          <a:p>
            <a:pPr indent="0" lvl="0" marL="0" rtl="0" algn="l">
              <a:spcBef>
                <a:spcPts val="0"/>
              </a:spcBef>
              <a:spcAft>
                <a:spcPts val="0"/>
              </a:spcAft>
              <a:buNone/>
            </a:pPr>
            <a:r>
              <a:rPr lang="es">
                <a:solidFill>
                  <a:schemeClr val="dk1"/>
                </a:solidFill>
              </a:rPr>
              <a:t>    return { content: [{ type: "text", text: "Resultado de la herramienta"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Recursos (</a:t>
            </a:r>
            <a:r>
              <a:rPr b="1" lang="es">
                <a:solidFill>
                  <a:srgbClr val="188038"/>
                </a:solidFill>
                <a:latin typeface="Roboto Mono"/>
                <a:ea typeface="Roboto Mono"/>
                <a:cs typeface="Roboto Mono"/>
                <a:sym typeface="Roboto Mono"/>
              </a:rPr>
              <a:t>resources</a:t>
            </a:r>
            <a:r>
              <a:rPr b="1" lang="es">
                <a:solidFill>
                  <a:schemeClr val="dk1"/>
                </a:solidFill>
              </a:rPr>
              <a:t>):</a:t>
            </a:r>
            <a:r>
              <a:rPr lang="es">
                <a:solidFill>
                  <a:schemeClr val="dk1"/>
                </a:solidFill>
              </a:rPr>
              <a:t> Exponen datos de solo lectura al LLM. Se definen con un nombre o una plantilla URI. Implementa la lógica para leer el recurso.</a:t>
            </a:r>
            <a:endParaRPr>
              <a:solidFill>
                <a:schemeClr val="dk1"/>
              </a:solidFill>
            </a:endParaRPr>
          </a:p>
          <a:p>
            <a:pPr indent="0" lvl="0" marL="0" rtl="0" algn="l">
              <a:spcBef>
                <a:spcPts val="1200"/>
              </a:spcBef>
              <a:spcAft>
                <a:spcPts val="0"/>
              </a:spcAft>
              <a:buNone/>
            </a:pPr>
            <a:r>
              <a:rPr lang="es">
                <a:solidFill>
                  <a:schemeClr val="dk1"/>
                </a:solidFill>
              </a:rPr>
              <a:t>server.resource(</a:t>
            </a:r>
            <a:endParaRPr>
              <a:solidFill>
                <a:schemeClr val="dk1"/>
              </a:solidFill>
            </a:endParaRPr>
          </a:p>
          <a:p>
            <a:pPr indent="0" lvl="0" marL="0" rtl="0" algn="l">
              <a:spcBef>
                <a:spcPts val="0"/>
              </a:spcBef>
              <a:spcAft>
                <a:spcPts val="0"/>
              </a:spcAft>
              <a:buNone/>
            </a:pPr>
            <a:r>
              <a:rPr lang="es">
                <a:solidFill>
                  <a:schemeClr val="dk1"/>
                </a:solidFill>
              </a:rPr>
              <a:t>  "resource-name", // Nombre del recurso</a:t>
            </a:r>
            <a:endParaRPr>
              <a:solidFill>
                <a:schemeClr val="dk1"/>
              </a:solidFill>
            </a:endParaRPr>
          </a:p>
          <a:p>
            <a:pPr indent="0" lvl="0" marL="0" rtl="0" algn="l">
              <a:spcBef>
                <a:spcPts val="0"/>
              </a:spcBef>
              <a:spcAft>
                <a:spcPts val="0"/>
              </a:spcAft>
              <a:buNone/>
            </a:pPr>
            <a:r>
              <a:rPr lang="es">
                <a:solidFill>
                  <a:schemeClr val="dk1"/>
                </a:solidFill>
              </a:rPr>
              <a:t>  "resource://path/{param}", // Plantilla URI</a:t>
            </a:r>
            <a:endParaRPr>
              <a:solidFill>
                <a:schemeClr val="dk1"/>
              </a:solidFill>
            </a:endParaRPr>
          </a:p>
          <a:p>
            <a:pPr indent="0" lvl="0" marL="0" rtl="0" algn="l">
              <a:spcBef>
                <a:spcPts val="0"/>
              </a:spcBef>
              <a:spcAft>
                <a:spcPts val="0"/>
              </a:spcAft>
              <a:buNone/>
            </a:pPr>
            <a:r>
              <a:rPr lang="es">
                <a:solidFill>
                  <a:schemeClr val="dk1"/>
                </a:solidFill>
              </a:rPr>
              <a:t>  async (uri, { param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para obtener datos del recurso...</a:t>
            </a:r>
            <a:endParaRPr>
              <a:solidFill>
                <a:schemeClr val="dk1"/>
              </a:solidFill>
            </a:endParaRPr>
          </a:p>
          <a:p>
            <a:pPr indent="0" lvl="0" marL="0" rtl="0" algn="l">
              <a:spcBef>
                <a:spcPts val="0"/>
              </a:spcBef>
              <a:spcAft>
                <a:spcPts val="0"/>
              </a:spcAft>
              <a:buNone/>
            </a:pPr>
            <a:r>
              <a:rPr lang="es">
                <a:solidFill>
                  <a:schemeClr val="dk1"/>
                </a:solidFill>
              </a:rPr>
              <a:t>    return { contents: [{ uri: uri.href, text: `Contenido del recurso para ${param}`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Prompts (</a:t>
            </a:r>
            <a:r>
              <a:rPr b="1" lang="es">
                <a:solidFill>
                  <a:srgbClr val="188038"/>
                </a:solidFill>
                <a:latin typeface="Roboto Mono"/>
                <a:ea typeface="Roboto Mono"/>
                <a:cs typeface="Roboto Mono"/>
                <a:sym typeface="Roboto Mono"/>
              </a:rPr>
              <a:t>prompts</a:t>
            </a:r>
            <a:r>
              <a:rPr b="1" lang="es">
                <a:solidFill>
                  <a:schemeClr val="dk1"/>
                </a:solidFill>
              </a:rPr>
              <a:t>):</a:t>
            </a:r>
            <a:r>
              <a:rPr lang="es">
                <a:solidFill>
                  <a:schemeClr val="dk1"/>
                </a:solidFill>
              </a:rPr>
              <a:t> Plantillas reutilizables para interacciones con LLMs. Se definen con un nombre, descripción y argumentos (opcional). Implementa la lógica para generar los mensajes del prompt.</a:t>
            </a:r>
            <a:endParaRPr>
              <a:solidFill>
                <a:schemeClr val="dk1"/>
              </a:solidFill>
            </a:endParaRPr>
          </a:p>
          <a:p>
            <a:pPr indent="0" lvl="0" marL="0" rtl="0" algn="l">
              <a:spcBef>
                <a:spcPts val="1200"/>
              </a:spcBef>
              <a:spcAft>
                <a:spcPts val="0"/>
              </a:spcAft>
              <a:buNone/>
            </a:pPr>
            <a:r>
              <a:rPr lang="es">
                <a:solidFill>
                  <a:schemeClr val="dk1"/>
                </a:solidFill>
              </a:rPr>
              <a:t>server.prompt(</a:t>
            </a:r>
            <a:endParaRPr>
              <a:solidFill>
                <a:schemeClr val="dk1"/>
              </a:solidFill>
            </a:endParaRPr>
          </a:p>
          <a:p>
            <a:pPr indent="0" lvl="0" marL="0" rtl="0" algn="l">
              <a:spcBef>
                <a:spcPts val="0"/>
              </a:spcBef>
              <a:spcAft>
                <a:spcPts val="0"/>
              </a:spcAft>
              <a:buNone/>
            </a:pPr>
            <a:r>
              <a:rPr lang="es">
                <a:solidFill>
                  <a:schemeClr val="dk1"/>
                </a:solidFill>
              </a:rPr>
              <a:t>  "prompt-name", // Nombre del prompt</a:t>
            </a:r>
            <a:endParaRPr>
              <a:solidFill>
                <a:schemeClr val="dk1"/>
              </a:solidFill>
            </a:endParaRPr>
          </a:p>
          <a:p>
            <a:pPr indent="0" lvl="0" marL="0" rtl="0" algn="l">
              <a:spcBef>
                <a:spcPts val="0"/>
              </a:spcBef>
              <a:spcAft>
                <a:spcPts val="0"/>
              </a:spcAft>
              <a:buNone/>
            </a:pPr>
            <a:r>
              <a:rPr lang="es">
                <a:solidFill>
                  <a:schemeClr val="dk1"/>
                </a:solidFill>
              </a:rPr>
              <a:t>  { arg1: z.string() }, // Argumentos (usando zod)</a:t>
            </a:r>
            <a:endParaRPr>
              <a:solidFill>
                <a:schemeClr val="dk1"/>
              </a:solidFill>
            </a:endParaRPr>
          </a:p>
          <a:p>
            <a:pPr indent="0" lvl="0" marL="0" rtl="0" algn="l">
              <a:spcBef>
                <a:spcPts val="0"/>
              </a:spcBef>
              <a:spcAft>
                <a:spcPts val="0"/>
              </a:spcAft>
              <a:buNone/>
            </a:pPr>
            <a:r>
              <a:rPr lang="es">
                <a:solidFill>
                  <a:schemeClr val="dk1"/>
                </a:solidFill>
              </a:rPr>
              <a:t>  ({ arg1 }) =&gt; { // Manejador</a:t>
            </a:r>
            <a:endParaRPr>
              <a:solidFill>
                <a:schemeClr val="dk1"/>
              </a:solidFill>
            </a:endParaRPr>
          </a:p>
          <a:p>
            <a:pPr indent="0" lvl="0" marL="0" rtl="0" algn="l">
              <a:spcBef>
                <a:spcPts val="0"/>
              </a:spcBef>
              <a:spcAft>
                <a:spcPts val="0"/>
              </a:spcAft>
              <a:buNone/>
            </a:pPr>
            <a:r>
              <a:rPr lang="es">
                <a:solidFill>
                  <a:schemeClr val="dk1"/>
                </a:solidFill>
              </a:rPr>
              <a:t>    // Lógica para generar mensajes del prompt...</a:t>
            </a:r>
            <a:endParaRPr>
              <a:solidFill>
                <a:schemeClr val="dk1"/>
              </a:solidFill>
            </a:endParaRPr>
          </a:p>
          <a:p>
            <a:pPr indent="0" lvl="0" marL="0" rtl="0" algn="l">
              <a:spcBef>
                <a:spcPts val="0"/>
              </a:spcBef>
              <a:spcAft>
                <a:spcPts val="0"/>
              </a:spcAft>
              <a:buNone/>
            </a:pPr>
            <a:r>
              <a:rPr lang="es">
                <a:solidFill>
                  <a:schemeClr val="dk1"/>
                </a:solidFill>
              </a:rPr>
              <a:t>    return { messages: [{ role: "user", content: { type: "text", text: `Mensaje del prompt con ${arg1}` }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Configurar y conectar el transporte</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El transporte </a:t>
            </a:r>
            <a:r>
              <a:rPr lang="es">
                <a:solidFill>
                  <a:srgbClr val="188038"/>
                </a:solidFill>
                <a:latin typeface="Roboto Mono"/>
                <a:ea typeface="Roboto Mono"/>
                <a:cs typeface="Roboto Mono"/>
                <a:sym typeface="Roboto Mono"/>
              </a:rPr>
              <a:t>stdio</a:t>
            </a:r>
            <a:r>
              <a:rPr lang="es">
                <a:solidFill>
                  <a:schemeClr val="dk1"/>
                </a:solidFill>
              </a:rPr>
              <a:t> es común para integraciones locales y herramientas de línea de comandos.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Crea una instancia del transporte </a:t>
            </a:r>
            <a:r>
              <a:rPr lang="es">
                <a:solidFill>
                  <a:srgbClr val="188038"/>
                </a:solidFill>
                <a:latin typeface="Roboto Mono"/>
                <a:ea typeface="Roboto Mono"/>
                <a:cs typeface="Roboto Mono"/>
                <a:sym typeface="Roboto Mono"/>
              </a:rPr>
              <a:t>StdioServerTransport</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Conecta la instancia del servidor al transporte.</a:t>
            </a:r>
            <a:endParaRPr>
              <a:solidFill>
                <a:schemeClr val="dk1"/>
              </a:solidFill>
            </a:endParaRPr>
          </a:p>
          <a:p>
            <a:pPr indent="0" lvl="0" marL="0" rtl="0" algn="l">
              <a:spcBef>
                <a:spcPts val="1200"/>
              </a:spcBef>
              <a:spcAft>
                <a:spcPts val="0"/>
              </a:spcAft>
              <a:buNone/>
            </a:pPr>
            <a:r>
              <a:rPr lang="es">
                <a:solidFill>
                  <a:schemeClr val="dk1"/>
                </a:solidFill>
              </a:rPr>
              <a:t>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await server.connect(transport);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Implementar la función principal para ejecutar el servidor</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Una función </a:t>
            </a:r>
            <a:r>
              <a:rPr lang="es">
                <a:solidFill>
                  <a:srgbClr val="188038"/>
                </a:solidFill>
                <a:latin typeface="Roboto Mono"/>
                <a:ea typeface="Roboto Mono"/>
                <a:cs typeface="Roboto Mono"/>
                <a:sym typeface="Roboto Mono"/>
              </a:rPr>
              <a:t>main</a:t>
            </a:r>
            <a:r>
              <a:rPr lang="es">
                <a:solidFill>
                  <a:schemeClr val="dk1"/>
                </a:solidFill>
              </a:rPr>
              <a:t> asíncrona que configure y conecte el servidor es típica.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Incluye manejo de errores para capturar problemas durante la ejecución.</a:t>
            </a:r>
            <a:endParaRPr>
              <a:solidFill>
                <a:schemeClr val="dk1"/>
              </a:solidFill>
            </a:endParaRPr>
          </a:p>
          <a:p>
            <a:pPr indent="0" lvl="0" marL="0" rtl="0" algn="l">
              <a:spcBef>
                <a:spcPts val="1200"/>
              </a:spcBef>
              <a:spcAft>
                <a:spcPts val="0"/>
              </a:spcAft>
              <a:buNone/>
            </a:pPr>
            <a:r>
              <a:rPr lang="es">
                <a:solidFill>
                  <a:schemeClr val="dk1"/>
                </a:solidFill>
              </a:rPr>
              <a:t>async function main() {</a:t>
            </a:r>
            <a:endParaRPr>
              <a:solidFill>
                <a:schemeClr val="dk1"/>
              </a:solidFill>
            </a:endParaRPr>
          </a:p>
          <a:p>
            <a:pPr indent="0" lvl="0" marL="0" rtl="0" algn="l">
              <a:spcBef>
                <a:spcPts val="0"/>
              </a:spcBef>
              <a:spcAft>
                <a:spcPts val="0"/>
              </a:spcAft>
              <a:buNone/>
            </a:pPr>
            <a:r>
              <a:rPr lang="es">
                <a:solidFill>
                  <a:schemeClr val="dk1"/>
                </a:solidFill>
              </a:rPr>
              <a:t>  // ... código de inicialización del servidor y definición de handlers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  await server.connect(transport);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console.error("Servidor MCP running"); // Opcional: log para depuración</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main().catch(error =&gt; {</a:t>
            </a:r>
            <a:endParaRPr>
              <a:solidFill>
                <a:schemeClr val="dk1"/>
              </a:solidFill>
            </a:endParaRPr>
          </a:p>
          <a:p>
            <a:pPr indent="0" lvl="0" marL="0" rtl="0" algn="l">
              <a:spcBef>
                <a:spcPts val="0"/>
              </a:spcBef>
              <a:spcAft>
                <a:spcPts val="0"/>
              </a:spcAft>
              <a:buNone/>
            </a:pPr>
            <a:r>
              <a:rPr lang="es">
                <a:solidFill>
                  <a:schemeClr val="dk1"/>
                </a:solidFill>
              </a:rPr>
              <a:t>  console.error("Fatal error:", error);</a:t>
            </a:r>
            <a:endParaRPr>
              <a:solidFill>
                <a:schemeClr val="dk1"/>
              </a:solidFill>
            </a:endParaRPr>
          </a:p>
          <a:p>
            <a:pPr indent="0" lvl="0" marL="0" rtl="0" algn="l">
              <a:spcBef>
                <a:spcPts val="0"/>
              </a:spcBef>
              <a:spcAft>
                <a:spcPts val="0"/>
              </a:spcAft>
              <a:buNone/>
            </a:pPr>
            <a:r>
              <a:rPr lang="es">
                <a:solidFill>
                  <a:schemeClr val="dk1"/>
                </a:solidFill>
              </a:rPr>
              <a:t>  process.exit(1);</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0" lvl="0" marL="0" rtl="0" algn="l">
              <a:lnSpc>
                <a:spcPct val="115000"/>
              </a:lnSpc>
              <a:spcBef>
                <a:spcPts val="1200"/>
              </a:spcBef>
              <a:spcAft>
                <a:spcPts val="0"/>
              </a:spcAft>
              <a:buNone/>
            </a:pPr>
            <a:r>
              <a:rPr lang="es">
                <a:solidFill>
                  <a:schemeClr val="dk1"/>
                </a:solidFill>
              </a:rPr>
              <a:t>Este esquema básico permite crear un servidor MCP simple que puede comunicarse a través de stdin/stdout y exponer funcionalidades (tools, resources, prompts) a un cliente MCP. Para despliegues remotos, se usaría un transporte HTTP Streamable en lugar de stdio.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d9406210c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d9406210c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solidFill>
                  <a:schemeClr val="dk1"/>
                </a:solidFill>
              </a:rPr>
              <a:t>Aquí tienes la estructura de código esencial para crear un servidor MCP en TypeScript, basada en las fuentes proporcionadas: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
                <a:solidFill>
                  <a:schemeClr val="dk1"/>
                </a:solidFill>
              </a:rPr>
              <a:t>Importar dependencias necesarias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Importa </a:t>
            </a:r>
            <a:r>
              <a:rPr lang="es">
                <a:solidFill>
                  <a:srgbClr val="188038"/>
                </a:solidFill>
                <a:latin typeface="Roboto Mono"/>
                <a:ea typeface="Roboto Mono"/>
                <a:cs typeface="Roboto Mono"/>
                <a:sym typeface="Roboto Mono"/>
              </a:rPr>
              <a:t>McpServer</a:t>
            </a:r>
            <a:r>
              <a:rPr lang="es">
                <a:solidFill>
                  <a:schemeClr val="dk1"/>
                </a:solidFill>
              </a:rPr>
              <a:t> y </a:t>
            </a:r>
            <a:r>
              <a:rPr lang="es">
                <a:solidFill>
                  <a:srgbClr val="188038"/>
                </a:solidFill>
                <a:latin typeface="Roboto Mono"/>
                <a:ea typeface="Roboto Mono"/>
                <a:cs typeface="Roboto Mono"/>
                <a:sym typeface="Roboto Mono"/>
              </a:rPr>
              <a:t>StdioServerTransport</a:t>
            </a:r>
            <a:r>
              <a:rPr lang="es">
                <a:solidFill>
                  <a:schemeClr val="dk1"/>
                </a:solidFill>
              </a:rPr>
              <a:t> del SDK de </a:t>
            </a:r>
            <a:r>
              <a:rPr lang="es">
                <a:solidFill>
                  <a:srgbClr val="188038"/>
                </a:solidFill>
                <a:latin typeface="Roboto Mono"/>
                <a:ea typeface="Roboto Mono"/>
                <a:cs typeface="Roboto Mono"/>
                <a:sym typeface="Roboto Mono"/>
              </a:rPr>
              <a:t>@modelcontextprotocol/sdk/server</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 que necesites </a:t>
            </a:r>
            <a:r>
              <a:rPr lang="es">
                <a:solidFill>
                  <a:srgbClr val="188038"/>
                </a:solidFill>
                <a:latin typeface="Roboto Mono"/>
                <a:ea typeface="Roboto Mono"/>
                <a:cs typeface="Roboto Mono"/>
                <a:sym typeface="Roboto Mono"/>
              </a:rPr>
              <a:t>z</a:t>
            </a:r>
            <a:r>
              <a:rPr lang="es">
                <a:solidFill>
                  <a:schemeClr val="dk1"/>
                </a:solidFill>
              </a:rPr>
              <a:t> de </a:t>
            </a:r>
            <a:r>
              <a:rPr lang="es">
                <a:solidFill>
                  <a:srgbClr val="188038"/>
                </a:solidFill>
                <a:latin typeface="Roboto Mono"/>
                <a:ea typeface="Roboto Mono"/>
                <a:cs typeface="Roboto Mono"/>
                <a:sym typeface="Roboto Mono"/>
              </a:rPr>
              <a:t>zod</a:t>
            </a:r>
            <a:r>
              <a:rPr lang="es">
                <a:solidFill>
                  <a:schemeClr val="dk1"/>
                </a:solidFill>
              </a:rPr>
              <a:t> para definir esquemas de entrada para herramientas y prompts.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Otras importaciones pueden ser necesarias dependiendo de la funcionalidad (e.g., </a:t>
            </a:r>
            <a:r>
              <a:rPr lang="es">
                <a:solidFill>
                  <a:srgbClr val="188038"/>
                </a:solidFill>
                <a:latin typeface="Roboto Mono"/>
                <a:ea typeface="Roboto Mono"/>
                <a:cs typeface="Roboto Mono"/>
                <a:sym typeface="Roboto Mono"/>
              </a:rPr>
              <a:t>zod</a:t>
            </a:r>
            <a:r>
              <a:rPr lang="es">
                <a:solidFill>
                  <a:schemeClr val="dk1"/>
                </a:solidFill>
              </a:rPr>
              <a:t> para validación, </a:t>
            </a:r>
            <a:r>
              <a:rPr lang="es">
                <a:solidFill>
                  <a:srgbClr val="188038"/>
                </a:solidFill>
                <a:latin typeface="Roboto Mono"/>
                <a:ea typeface="Roboto Mono"/>
                <a:cs typeface="Roboto Mono"/>
                <a:sym typeface="Roboto Mono"/>
              </a:rPr>
              <a:t>readline</a:t>
            </a:r>
            <a:r>
              <a:rPr lang="es">
                <a:solidFill>
                  <a:schemeClr val="dk1"/>
                </a:solidFill>
              </a:rPr>
              <a:t> para clientes stdio).</a:t>
            </a:r>
            <a:endParaRPr>
              <a:solidFill>
                <a:schemeClr val="dk1"/>
              </a:solidFill>
            </a:endParaRPr>
          </a:p>
          <a:p>
            <a:pPr indent="0" lvl="0" marL="0" rtl="0" algn="l">
              <a:spcBef>
                <a:spcPts val="1200"/>
              </a:spcBef>
              <a:spcAft>
                <a:spcPts val="0"/>
              </a:spcAft>
              <a:buNone/>
            </a:pPr>
            <a:r>
              <a:rPr lang="es">
                <a:solidFill>
                  <a:schemeClr val="dk1"/>
                </a:solidFill>
              </a:rPr>
              <a:t>import { McpServer } from "@modelcontextprotocol/sdk/server/mcp.js";</a:t>
            </a:r>
            <a:endParaRPr>
              <a:solidFill>
                <a:schemeClr val="dk1"/>
              </a:solidFill>
            </a:endParaRPr>
          </a:p>
          <a:p>
            <a:pPr indent="0" lvl="0" marL="0" rtl="0" algn="l">
              <a:spcBef>
                <a:spcPts val="0"/>
              </a:spcBef>
              <a:spcAft>
                <a:spcPts val="0"/>
              </a:spcAft>
              <a:buNone/>
            </a:pPr>
            <a:r>
              <a:rPr lang="es">
                <a:solidFill>
                  <a:schemeClr val="dk1"/>
                </a:solidFill>
              </a:rPr>
              <a:t>import { StdioServerTransport } from "@modelcontextprotocol/sdk/server/stdio.js";</a:t>
            </a:r>
            <a:endParaRPr>
              <a:solidFill>
                <a:schemeClr val="dk1"/>
              </a:solidFill>
            </a:endParaRPr>
          </a:p>
          <a:p>
            <a:pPr indent="0" lvl="0" marL="0" rtl="0" algn="l">
              <a:spcBef>
                <a:spcPts val="0"/>
              </a:spcBef>
              <a:spcAft>
                <a:spcPts val="0"/>
              </a:spcAft>
              <a:buNone/>
            </a:pPr>
            <a:r>
              <a:rPr lang="es">
                <a:solidFill>
                  <a:schemeClr val="dk1"/>
                </a:solidFill>
              </a:rPr>
              <a:t>// import { z } from "zod"; // Opcional, si usas zod</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Crear una instancia del servidor MCP</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Inicializa </a:t>
            </a:r>
            <a:r>
              <a:rPr lang="es">
                <a:solidFill>
                  <a:srgbClr val="188038"/>
                </a:solidFill>
                <a:latin typeface="Roboto Mono"/>
                <a:ea typeface="Roboto Mono"/>
                <a:cs typeface="Roboto Mono"/>
                <a:sym typeface="Roboto Mono"/>
              </a:rPr>
              <a:t>McpServer</a:t>
            </a:r>
            <a:r>
              <a:rPr lang="es">
                <a:solidFill>
                  <a:schemeClr val="dk1"/>
                </a:solidFill>
              </a:rPr>
              <a:t> con un nombre y versión.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Puedes declarar las capacidades del servidor durante la inicialización o añadirlas después.</a:t>
            </a:r>
            <a:endParaRPr>
              <a:solidFill>
                <a:schemeClr val="dk1"/>
              </a:solidFill>
            </a:endParaRPr>
          </a:p>
          <a:p>
            <a:pPr indent="0" lvl="0" marL="0" rtl="0" algn="l">
              <a:spcBef>
                <a:spcPts val="1200"/>
              </a:spcBef>
              <a:spcAft>
                <a:spcPts val="0"/>
              </a:spcAft>
              <a:buNone/>
            </a:pPr>
            <a:r>
              <a:rPr lang="es">
                <a:solidFill>
                  <a:schemeClr val="dk1"/>
                </a:solidFill>
              </a:rPr>
              <a:t>const server = new McpServer({</a:t>
            </a:r>
            <a:endParaRPr>
              <a:solidFill>
                <a:schemeClr val="dk1"/>
              </a:solidFill>
            </a:endParaRPr>
          </a:p>
          <a:p>
            <a:pPr indent="0" lvl="0" marL="0" rtl="0" algn="l">
              <a:spcBef>
                <a:spcPts val="0"/>
              </a:spcBef>
              <a:spcAft>
                <a:spcPts val="0"/>
              </a:spcAft>
              <a:buNone/>
            </a:pPr>
            <a:r>
              <a:rPr lang="es">
                <a:solidFill>
                  <a:schemeClr val="dk1"/>
                </a:solidFill>
              </a:rPr>
              <a:t>  name: "example-server",</a:t>
            </a:r>
            <a:endParaRPr>
              <a:solidFill>
                <a:schemeClr val="dk1"/>
              </a:solidFill>
            </a:endParaRPr>
          </a:p>
          <a:p>
            <a:pPr indent="0" lvl="0" marL="0" rtl="0" algn="l">
              <a:spcBef>
                <a:spcPts val="0"/>
              </a:spcBef>
              <a:spcAft>
                <a:spcPts val="0"/>
              </a:spcAft>
              <a:buNone/>
            </a:pPr>
            <a:r>
              <a:rPr lang="es">
                <a:solidFill>
                  <a:schemeClr val="dk1"/>
                </a:solidFill>
              </a:rPr>
              <a:t>  version: "1.0.0",</a:t>
            </a:r>
            <a:endParaRPr>
              <a:solidFill>
                <a:schemeClr val="dk1"/>
              </a:solidFill>
            </a:endParaRPr>
          </a:p>
          <a:p>
            <a:pPr indent="0" lvl="0" marL="0" rtl="0" algn="l">
              <a:spcBef>
                <a:spcPts val="0"/>
              </a:spcBef>
              <a:spcAft>
                <a:spcPts val="0"/>
              </a:spcAft>
              <a:buNone/>
            </a:pPr>
            <a:r>
              <a:rPr lang="es">
                <a:solidFill>
                  <a:schemeClr val="dk1"/>
                </a:solidFill>
              </a:rPr>
              <a:t>  // capacidades opcionales: { resources: {}, tools: {}, prompts: {}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Definir y registrar capacidades (Herramientas, Recursos, Prompts)</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Herramientas (</a:t>
            </a:r>
            <a:r>
              <a:rPr b="1" lang="es">
                <a:solidFill>
                  <a:srgbClr val="188038"/>
                </a:solidFill>
                <a:latin typeface="Roboto Mono"/>
                <a:ea typeface="Roboto Mono"/>
                <a:cs typeface="Roboto Mono"/>
                <a:sym typeface="Roboto Mono"/>
              </a:rPr>
              <a:t>tools</a:t>
            </a:r>
            <a:r>
              <a:rPr b="1" lang="es">
                <a:solidFill>
                  <a:schemeClr val="dk1"/>
                </a:solidFill>
              </a:rPr>
              <a:t>):</a:t>
            </a:r>
            <a:r>
              <a:rPr lang="es">
                <a:solidFill>
                  <a:schemeClr val="dk1"/>
                </a:solidFill>
              </a:rPr>
              <a:t> Permiten al LLM realizar acciones. Se definen con un nombre, descripción y esquema de entrada (opcional). Implementa la lógica de la herramienta dentro del manejador (handler).</a:t>
            </a:r>
            <a:endParaRPr>
              <a:solidFill>
                <a:schemeClr val="dk1"/>
              </a:solidFill>
            </a:endParaRPr>
          </a:p>
          <a:p>
            <a:pPr indent="0" lvl="0" marL="0" rtl="0" algn="l">
              <a:spcBef>
                <a:spcPts val="1200"/>
              </a:spcBef>
              <a:spcAft>
                <a:spcPts val="0"/>
              </a:spcAft>
              <a:buNone/>
            </a:pPr>
            <a:r>
              <a:rPr lang="es">
                <a:solidFill>
                  <a:schemeClr val="dk1"/>
                </a:solidFill>
              </a:rPr>
              <a:t>server.tool(</a:t>
            </a:r>
            <a:endParaRPr>
              <a:solidFill>
                <a:schemeClr val="dk1"/>
              </a:solidFill>
            </a:endParaRPr>
          </a:p>
          <a:p>
            <a:pPr indent="0" lvl="0" marL="0" rtl="0" algn="l">
              <a:spcBef>
                <a:spcPts val="0"/>
              </a:spcBef>
              <a:spcAft>
                <a:spcPts val="0"/>
              </a:spcAft>
              <a:buNone/>
            </a:pPr>
            <a:r>
              <a:rPr lang="es">
                <a:solidFill>
                  <a:schemeClr val="dk1"/>
                </a:solidFill>
              </a:rPr>
              <a:t>  "tool-name", // Nombre de la herramienta</a:t>
            </a:r>
            <a:endParaRPr>
              <a:solidFill>
                <a:schemeClr val="dk1"/>
              </a:solidFill>
            </a:endParaRPr>
          </a:p>
          <a:p>
            <a:pPr indent="0" lvl="0" marL="0" rtl="0" algn="l">
              <a:spcBef>
                <a:spcPts val="0"/>
              </a:spcBef>
              <a:spcAft>
                <a:spcPts val="0"/>
              </a:spcAft>
              <a:buNone/>
            </a:pPr>
            <a:r>
              <a:rPr lang="es">
                <a:solidFill>
                  <a:schemeClr val="dk1"/>
                </a:solidFill>
              </a:rPr>
              <a:t>  { param1: z.string() }, // Esquema de entrada (usando zod)</a:t>
            </a:r>
            <a:endParaRPr>
              <a:solidFill>
                <a:schemeClr val="dk1"/>
              </a:solidFill>
            </a:endParaRPr>
          </a:p>
          <a:p>
            <a:pPr indent="0" lvl="0" marL="0" rtl="0" algn="l">
              <a:spcBef>
                <a:spcPts val="0"/>
              </a:spcBef>
              <a:spcAft>
                <a:spcPts val="0"/>
              </a:spcAft>
              <a:buNone/>
            </a:pPr>
            <a:r>
              <a:rPr lang="es">
                <a:solidFill>
                  <a:schemeClr val="dk1"/>
                </a:solidFill>
              </a:rPr>
              <a:t>  async ({ param1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de la herramienta...</a:t>
            </a:r>
            <a:endParaRPr>
              <a:solidFill>
                <a:schemeClr val="dk1"/>
              </a:solidFill>
            </a:endParaRPr>
          </a:p>
          <a:p>
            <a:pPr indent="0" lvl="0" marL="0" rtl="0" algn="l">
              <a:spcBef>
                <a:spcPts val="0"/>
              </a:spcBef>
              <a:spcAft>
                <a:spcPts val="0"/>
              </a:spcAft>
              <a:buNone/>
            </a:pPr>
            <a:r>
              <a:rPr lang="es">
                <a:solidFill>
                  <a:schemeClr val="dk1"/>
                </a:solidFill>
              </a:rPr>
              <a:t>    return { content: [{ type: "text", text: "Resultado de la herramienta"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Recursos (</a:t>
            </a:r>
            <a:r>
              <a:rPr b="1" lang="es">
                <a:solidFill>
                  <a:srgbClr val="188038"/>
                </a:solidFill>
                <a:latin typeface="Roboto Mono"/>
                <a:ea typeface="Roboto Mono"/>
                <a:cs typeface="Roboto Mono"/>
                <a:sym typeface="Roboto Mono"/>
              </a:rPr>
              <a:t>resources</a:t>
            </a:r>
            <a:r>
              <a:rPr b="1" lang="es">
                <a:solidFill>
                  <a:schemeClr val="dk1"/>
                </a:solidFill>
              </a:rPr>
              <a:t>):</a:t>
            </a:r>
            <a:r>
              <a:rPr lang="es">
                <a:solidFill>
                  <a:schemeClr val="dk1"/>
                </a:solidFill>
              </a:rPr>
              <a:t> Exponen datos de solo lectura al LLM. Se definen con un nombre o una plantilla URI. Implementa la lógica para leer el recurso.</a:t>
            </a:r>
            <a:endParaRPr>
              <a:solidFill>
                <a:schemeClr val="dk1"/>
              </a:solidFill>
            </a:endParaRPr>
          </a:p>
          <a:p>
            <a:pPr indent="0" lvl="0" marL="0" rtl="0" algn="l">
              <a:spcBef>
                <a:spcPts val="1200"/>
              </a:spcBef>
              <a:spcAft>
                <a:spcPts val="0"/>
              </a:spcAft>
              <a:buNone/>
            </a:pPr>
            <a:r>
              <a:rPr lang="es">
                <a:solidFill>
                  <a:schemeClr val="dk1"/>
                </a:solidFill>
              </a:rPr>
              <a:t>server.resource(</a:t>
            </a:r>
            <a:endParaRPr>
              <a:solidFill>
                <a:schemeClr val="dk1"/>
              </a:solidFill>
            </a:endParaRPr>
          </a:p>
          <a:p>
            <a:pPr indent="0" lvl="0" marL="0" rtl="0" algn="l">
              <a:spcBef>
                <a:spcPts val="0"/>
              </a:spcBef>
              <a:spcAft>
                <a:spcPts val="0"/>
              </a:spcAft>
              <a:buNone/>
            </a:pPr>
            <a:r>
              <a:rPr lang="es">
                <a:solidFill>
                  <a:schemeClr val="dk1"/>
                </a:solidFill>
              </a:rPr>
              <a:t>  "resource-name", // Nombre del recurso</a:t>
            </a:r>
            <a:endParaRPr>
              <a:solidFill>
                <a:schemeClr val="dk1"/>
              </a:solidFill>
            </a:endParaRPr>
          </a:p>
          <a:p>
            <a:pPr indent="0" lvl="0" marL="0" rtl="0" algn="l">
              <a:spcBef>
                <a:spcPts val="0"/>
              </a:spcBef>
              <a:spcAft>
                <a:spcPts val="0"/>
              </a:spcAft>
              <a:buNone/>
            </a:pPr>
            <a:r>
              <a:rPr lang="es">
                <a:solidFill>
                  <a:schemeClr val="dk1"/>
                </a:solidFill>
              </a:rPr>
              <a:t>  "resource://path/{param}", // Plantilla URI</a:t>
            </a:r>
            <a:endParaRPr>
              <a:solidFill>
                <a:schemeClr val="dk1"/>
              </a:solidFill>
            </a:endParaRPr>
          </a:p>
          <a:p>
            <a:pPr indent="0" lvl="0" marL="0" rtl="0" algn="l">
              <a:spcBef>
                <a:spcPts val="0"/>
              </a:spcBef>
              <a:spcAft>
                <a:spcPts val="0"/>
              </a:spcAft>
              <a:buNone/>
            </a:pPr>
            <a:r>
              <a:rPr lang="es">
                <a:solidFill>
                  <a:schemeClr val="dk1"/>
                </a:solidFill>
              </a:rPr>
              <a:t>  async (uri, { param }) =&gt; { // Manejador asíncrono</a:t>
            </a:r>
            <a:endParaRPr>
              <a:solidFill>
                <a:schemeClr val="dk1"/>
              </a:solidFill>
            </a:endParaRPr>
          </a:p>
          <a:p>
            <a:pPr indent="0" lvl="0" marL="0" rtl="0" algn="l">
              <a:spcBef>
                <a:spcPts val="0"/>
              </a:spcBef>
              <a:spcAft>
                <a:spcPts val="0"/>
              </a:spcAft>
              <a:buNone/>
            </a:pPr>
            <a:r>
              <a:rPr lang="es">
                <a:solidFill>
                  <a:schemeClr val="dk1"/>
                </a:solidFill>
              </a:rPr>
              <a:t>    // Lógica para obtener datos del recurso...</a:t>
            </a:r>
            <a:endParaRPr>
              <a:solidFill>
                <a:schemeClr val="dk1"/>
              </a:solidFill>
            </a:endParaRPr>
          </a:p>
          <a:p>
            <a:pPr indent="0" lvl="0" marL="0" rtl="0" algn="l">
              <a:spcBef>
                <a:spcPts val="0"/>
              </a:spcBef>
              <a:spcAft>
                <a:spcPts val="0"/>
              </a:spcAft>
              <a:buNone/>
            </a:pPr>
            <a:r>
              <a:rPr lang="es">
                <a:solidFill>
                  <a:schemeClr val="dk1"/>
                </a:solidFill>
              </a:rPr>
              <a:t>    return { contents: [{ uri: uri.href, text: `Contenido del recurso para ${param}`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s">
                <a:solidFill>
                  <a:schemeClr val="dk1"/>
                </a:solidFill>
              </a:rPr>
              <a:t>Prompts (</a:t>
            </a:r>
            <a:r>
              <a:rPr b="1" lang="es">
                <a:solidFill>
                  <a:srgbClr val="188038"/>
                </a:solidFill>
                <a:latin typeface="Roboto Mono"/>
                <a:ea typeface="Roboto Mono"/>
                <a:cs typeface="Roboto Mono"/>
                <a:sym typeface="Roboto Mono"/>
              </a:rPr>
              <a:t>prompts</a:t>
            </a:r>
            <a:r>
              <a:rPr b="1" lang="es">
                <a:solidFill>
                  <a:schemeClr val="dk1"/>
                </a:solidFill>
              </a:rPr>
              <a:t>):</a:t>
            </a:r>
            <a:r>
              <a:rPr lang="es">
                <a:solidFill>
                  <a:schemeClr val="dk1"/>
                </a:solidFill>
              </a:rPr>
              <a:t> Plantillas reutilizables para interacciones con LLMs. Se definen con un nombre, descripción y argumentos (opcional). Implementa la lógica para generar los mensajes del prompt.</a:t>
            </a:r>
            <a:endParaRPr>
              <a:solidFill>
                <a:schemeClr val="dk1"/>
              </a:solidFill>
            </a:endParaRPr>
          </a:p>
          <a:p>
            <a:pPr indent="0" lvl="0" marL="0" rtl="0" algn="l">
              <a:spcBef>
                <a:spcPts val="1200"/>
              </a:spcBef>
              <a:spcAft>
                <a:spcPts val="0"/>
              </a:spcAft>
              <a:buNone/>
            </a:pPr>
            <a:r>
              <a:rPr lang="es">
                <a:solidFill>
                  <a:schemeClr val="dk1"/>
                </a:solidFill>
              </a:rPr>
              <a:t>server.prompt(</a:t>
            </a:r>
            <a:endParaRPr>
              <a:solidFill>
                <a:schemeClr val="dk1"/>
              </a:solidFill>
            </a:endParaRPr>
          </a:p>
          <a:p>
            <a:pPr indent="0" lvl="0" marL="0" rtl="0" algn="l">
              <a:spcBef>
                <a:spcPts val="0"/>
              </a:spcBef>
              <a:spcAft>
                <a:spcPts val="0"/>
              </a:spcAft>
              <a:buNone/>
            </a:pPr>
            <a:r>
              <a:rPr lang="es">
                <a:solidFill>
                  <a:schemeClr val="dk1"/>
                </a:solidFill>
              </a:rPr>
              <a:t>  "prompt-name", // Nombre del prompt</a:t>
            </a:r>
            <a:endParaRPr>
              <a:solidFill>
                <a:schemeClr val="dk1"/>
              </a:solidFill>
            </a:endParaRPr>
          </a:p>
          <a:p>
            <a:pPr indent="0" lvl="0" marL="0" rtl="0" algn="l">
              <a:spcBef>
                <a:spcPts val="0"/>
              </a:spcBef>
              <a:spcAft>
                <a:spcPts val="0"/>
              </a:spcAft>
              <a:buNone/>
            </a:pPr>
            <a:r>
              <a:rPr lang="es">
                <a:solidFill>
                  <a:schemeClr val="dk1"/>
                </a:solidFill>
              </a:rPr>
              <a:t>  { arg1: z.string() }, // Argumentos (usando zod)</a:t>
            </a:r>
            <a:endParaRPr>
              <a:solidFill>
                <a:schemeClr val="dk1"/>
              </a:solidFill>
            </a:endParaRPr>
          </a:p>
          <a:p>
            <a:pPr indent="0" lvl="0" marL="0" rtl="0" algn="l">
              <a:spcBef>
                <a:spcPts val="0"/>
              </a:spcBef>
              <a:spcAft>
                <a:spcPts val="0"/>
              </a:spcAft>
              <a:buNone/>
            </a:pPr>
            <a:r>
              <a:rPr lang="es">
                <a:solidFill>
                  <a:schemeClr val="dk1"/>
                </a:solidFill>
              </a:rPr>
              <a:t>  ({ arg1 }) =&gt; { // Manejador</a:t>
            </a:r>
            <a:endParaRPr>
              <a:solidFill>
                <a:schemeClr val="dk1"/>
              </a:solidFill>
            </a:endParaRPr>
          </a:p>
          <a:p>
            <a:pPr indent="0" lvl="0" marL="0" rtl="0" algn="l">
              <a:spcBef>
                <a:spcPts val="0"/>
              </a:spcBef>
              <a:spcAft>
                <a:spcPts val="0"/>
              </a:spcAft>
              <a:buNone/>
            </a:pPr>
            <a:r>
              <a:rPr lang="es">
                <a:solidFill>
                  <a:schemeClr val="dk1"/>
                </a:solidFill>
              </a:rPr>
              <a:t>    // Lógica para generar mensajes del prompt...</a:t>
            </a:r>
            <a:endParaRPr>
              <a:solidFill>
                <a:schemeClr val="dk1"/>
              </a:solidFill>
            </a:endParaRPr>
          </a:p>
          <a:p>
            <a:pPr indent="0" lvl="0" marL="0" rtl="0" algn="l">
              <a:spcBef>
                <a:spcPts val="0"/>
              </a:spcBef>
              <a:spcAft>
                <a:spcPts val="0"/>
              </a:spcAft>
              <a:buNone/>
            </a:pPr>
            <a:r>
              <a:rPr lang="es">
                <a:solidFill>
                  <a:schemeClr val="dk1"/>
                </a:solidFill>
              </a:rPr>
              <a:t>    return { messages: [{ role: "user", content: { type: "text", text: `Mensaje del prompt con ${arg1}` } }] };</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Configurar y conectar el transporte</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El transporte </a:t>
            </a:r>
            <a:r>
              <a:rPr lang="es">
                <a:solidFill>
                  <a:srgbClr val="188038"/>
                </a:solidFill>
                <a:latin typeface="Roboto Mono"/>
                <a:ea typeface="Roboto Mono"/>
                <a:cs typeface="Roboto Mono"/>
                <a:sym typeface="Roboto Mono"/>
              </a:rPr>
              <a:t>stdio</a:t>
            </a:r>
            <a:r>
              <a:rPr lang="es">
                <a:solidFill>
                  <a:schemeClr val="dk1"/>
                </a:solidFill>
              </a:rPr>
              <a:t> es común para integraciones locales y herramientas de línea de comandos.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Crea una instancia del transporte </a:t>
            </a:r>
            <a:r>
              <a:rPr lang="es">
                <a:solidFill>
                  <a:srgbClr val="188038"/>
                </a:solidFill>
                <a:latin typeface="Roboto Mono"/>
                <a:ea typeface="Roboto Mono"/>
                <a:cs typeface="Roboto Mono"/>
                <a:sym typeface="Roboto Mono"/>
              </a:rPr>
              <a:t>StdioServerTransport</a:t>
            </a:r>
            <a:r>
              <a:rPr lang="e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Conecta la instancia del servidor al transporte.</a:t>
            </a:r>
            <a:endParaRPr>
              <a:solidFill>
                <a:schemeClr val="dk1"/>
              </a:solidFill>
            </a:endParaRPr>
          </a:p>
          <a:p>
            <a:pPr indent="0" lvl="0" marL="0" rtl="0" algn="l">
              <a:spcBef>
                <a:spcPts val="1200"/>
              </a:spcBef>
              <a:spcAft>
                <a:spcPts val="0"/>
              </a:spcAft>
              <a:buNone/>
            </a:pPr>
            <a:r>
              <a:rPr lang="es">
                <a:solidFill>
                  <a:schemeClr val="dk1"/>
                </a:solidFill>
              </a:rPr>
              <a:t>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await server.connect(transport);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Implementar la función principal para ejecutar el servidor</a:t>
            </a:r>
            <a:r>
              <a:rPr lang="es">
                <a:solidFill>
                  <a:schemeClr val="dk1"/>
                </a:solidFill>
              </a:rPr>
              <a:t>:</a:t>
            </a:r>
            <a:br>
              <a:rPr lang="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Una función </a:t>
            </a:r>
            <a:r>
              <a:rPr lang="es">
                <a:solidFill>
                  <a:srgbClr val="188038"/>
                </a:solidFill>
                <a:latin typeface="Roboto Mono"/>
                <a:ea typeface="Roboto Mono"/>
                <a:cs typeface="Roboto Mono"/>
                <a:sym typeface="Roboto Mono"/>
              </a:rPr>
              <a:t>main</a:t>
            </a:r>
            <a:r>
              <a:rPr lang="es">
                <a:solidFill>
                  <a:schemeClr val="dk1"/>
                </a:solidFill>
              </a:rPr>
              <a:t> asíncrona que configure y conecte el servidor es típica.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Incluye manejo de errores para capturar problemas durante la ejecución.</a:t>
            </a:r>
            <a:endParaRPr>
              <a:solidFill>
                <a:schemeClr val="dk1"/>
              </a:solidFill>
            </a:endParaRPr>
          </a:p>
          <a:p>
            <a:pPr indent="0" lvl="0" marL="0" rtl="0" algn="l">
              <a:spcBef>
                <a:spcPts val="1200"/>
              </a:spcBef>
              <a:spcAft>
                <a:spcPts val="0"/>
              </a:spcAft>
              <a:buNone/>
            </a:pPr>
            <a:r>
              <a:rPr lang="es">
                <a:solidFill>
                  <a:schemeClr val="dk1"/>
                </a:solidFill>
              </a:rPr>
              <a:t>async function main() {</a:t>
            </a:r>
            <a:endParaRPr>
              <a:solidFill>
                <a:schemeClr val="dk1"/>
              </a:solidFill>
            </a:endParaRPr>
          </a:p>
          <a:p>
            <a:pPr indent="0" lvl="0" marL="0" rtl="0" algn="l">
              <a:spcBef>
                <a:spcPts val="0"/>
              </a:spcBef>
              <a:spcAft>
                <a:spcPts val="0"/>
              </a:spcAft>
              <a:buNone/>
            </a:pPr>
            <a:r>
              <a:rPr lang="es">
                <a:solidFill>
                  <a:schemeClr val="dk1"/>
                </a:solidFill>
              </a:rPr>
              <a:t>  // ... código de inicialización del servidor y definición de handlers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const transport = new StdioServerTransport();</a:t>
            </a:r>
            <a:endParaRPr>
              <a:solidFill>
                <a:schemeClr val="dk1"/>
              </a:solidFill>
            </a:endParaRPr>
          </a:p>
          <a:p>
            <a:pPr indent="0" lvl="0" marL="0" rtl="0" algn="l">
              <a:spcBef>
                <a:spcPts val="0"/>
              </a:spcBef>
              <a:spcAft>
                <a:spcPts val="0"/>
              </a:spcAft>
              <a:buNone/>
            </a:pPr>
            <a:r>
              <a:rPr lang="es">
                <a:solidFill>
                  <a:schemeClr val="dk1"/>
                </a:solidFill>
              </a:rPr>
              <a:t>  await server.connect(transport);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console.error("Servidor MCP running"); // Opcional: log para depuración</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main().catch(error =&gt; {</a:t>
            </a:r>
            <a:endParaRPr>
              <a:solidFill>
                <a:schemeClr val="dk1"/>
              </a:solidFill>
            </a:endParaRPr>
          </a:p>
          <a:p>
            <a:pPr indent="0" lvl="0" marL="0" rtl="0" algn="l">
              <a:spcBef>
                <a:spcPts val="0"/>
              </a:spcBef>
              <a:spcAft>
                <a:spcPts val="0"/>
              </a:spcAft>
              <a:buNone/>
            </a:pPr>
            <a:r>
              <a:rPr lang="es">
                <a:solidFill>
                  <a:schemeClr val="dk1"/>
                </a:solidFill>
              </a:rPr>
              <a:t>  console.error("Fatal error:", error);</a:t>
            </a:r>
            <a:endParaRPr>
              <a:solidFill>
                <a:schemeClr val="dk1"/>
              </a:solidFill>
            </a:endParaRPr>
          </a:p>
          <a:p>
            <a:pPr indent="0" lvl="0" marL="0" rtl="0" algn="l">
              <a:spcBef>
                <a:spcPts val="0"/>
              </a:spcBef>
              <a:spcAft>
                <a:spcPts val="0"/>
              </a:spcAft>
              <a:buNone/>
            </a:pPr>
            <a:r>
              <a:rPr lang="es">
                <a:solidFill>
                  <a:schemeClr val="dk1"/>
                </a:solidFill>
              </a:rPr>
              <a:t>  process.exit(1);</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0" lvl="0" marL="0" rtl="0" algn="l">
              <a:lnSpc>
                <a:spcPct val="115000"/>
              </a:lnSpc>
              <a:spcBef>
                <a:spcPts val="1200"/>
              </a:spcBef>
              <a:spcAft>
                <a:spcPts val="0"/>
              </a:spcAft>
              <a:buNone/>
            </a:pPr>
            <a:r>
              <a:rPr lang="es">
                <a:solidFill>
                  <a:schemeClr val="dk1"/>
                </a:solidFill>
              </a:rPr>
              <a:t>Este esquema básico permite crear un servidor MCP simple que puede comunicarse a través de stdin/stdout y exponer funcionalidades (tools, resources, prompts) a un cliente MCP. Para despliegues remotos, se usaría un transporte HTTP Streamable en lugar de stdio.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a28cf7d9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5a28cf7d9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0" rtl="0" algn="l">
              <a:lnSpc>
                <a:spcPct val="115000"/>
              </a:lnSpc>
              <a:spcBef>
                <a:spcPts val="1200"/>
              </a:spcBef>
              <a:spcAft>
                <a:spcPts val="0"/>
              </a:spcAft>
              <a:buNone/>
            </a:pPr>
            <a:r>
              <a:rPr lang="es">
                <a:solidFill>
                  <a:schemeClr val="dk1"/>
                </a:solidFill>
              </a:rPr>
              <a:t>Para lanzar el inspector usamos:</a:t>
            </a:r>
            <a:endParaRPr>
              <a:solidFill>
                <a:schemeClr val="dk1"/>
              </a:solidFill>
            </a:endParaRPr>
          </a:p>
          <a:p>
            <a:pPr indent="0" lvl="0" marL="0" marR="381000" rtl="0" algn="l">
              <a:lnSpc>
                <a:spcPct val="115000"/>
              </a:lnSpc>
              <a:spcBef>
                <a:spcPts val="1200"/>
              </a:spcBef>
              <a:spcAft>
                <a:spcPts val="0"/>
              </a:spcAft>
              <a:buNone/>
            </a:pPr>
            <a:r>
              <a:rPr lang="es">
                <a:solidFill>
                  <a:schemeClr val="dk1"/>
                </a:solidFill>
              </a:rPr>
              <a:t>npx @modelcontextprotocol/inspector &lt;comando servidor mcp&gt;</a:t>
            </a:r>
            <a:endParaRPr>
              <a:solidFill>
                <a:schemeClr val="dk1"/>
              </a:solidFill>
            </a:endParaRPr>
          </a:p>
          <a:p>
            <a:pPr indent="0" lvl="0" marL="0" marR="381000" rtl="0" algn="l">
              <a:lnSpc>
                <a:spcPct val="115000"/>
              </a:lnSpc>
              <a:spcBef>
                <a:spcPts val="1200"/>
              </a:spcBef>
              <a:spcAft>
                <a:spcPts val="0"/>
              </a:spcAft>
              <a:buNone/>
            </a:pPr>
            <a:r>
              <a:rPr lang="es">
                <a:solidFill>
                  <a:schemeClr val="dk1"/>
                </a:solidFill>
              </a:rPr>
              <a:t>npx @modelcontectprotocol/inspector npm run dev</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5a28cf7d9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a28cf7d9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5a28cf7d96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5a28cf7d9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Envenenamiento del modelo</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s">
                <a:solidFill>
                  <a:schemeClr val="dk1"/>
                </a:solidFill>
              </a:rPr>
              <a:t>Descripción:</a:t>
            </a:r>
            <a:r>
              <a:rPr lang="es">
                <a:solidFill>
                  <a:schemeClr val="dk1"/>
                </a:solidFill>
              </a:rPr>
              <a:t> Un servidor MCP malicioso puede devolver datos manipulados que alteren el comportamiento del modelo.</a:t>
            </a:r>
            <a:br>
              <a:rPr lang="es">
                <a:solidFill>
                  <a:schemeClr val="dk1"/>
                </a:solidFill>
              </a:rPr>
            </a:br>
            <a:r>
              <a:rPr lang="es">
                <a:solidFill>
                  <a:schemeClr val="dk1"/>
                </a:solidFill>
              </a:rPr>
              <a:t> </a:t>
            </a:r>
            <a:r>
              <a:rPr i="1" lang="es">
                <a:solidFill>
                  <a:schemeClr val="dk1"/>
                </a:solidFill>
              </a:rPr>
              <a:t>Ejemplo:</a:t>
            </a:r>
            <a:r>
              <a:rPr lang="es">
                <a:solidFill>
                  <a:schemeClr val="dk1"/>
                </a:solidFill>
              </a:rPr>
              <a:t> El agente pide un resumen de una noticia. El servidor devuelve contenido con desinformación. El modelo lo toma como válido.</a:t>
            </a:r>
            <a:br>
              <a:rPr lang="es">
                <a:solidFill>
                  <a:schemeClr val="dk1"/>
                </a:solidFill>
              </a:rPr>
            </a:br>
            <a:r>
              <a:rPr lang="es">
                <a:solidFill>
                  <a:schemeClr val="dk1"/>
                </a:solidFill>
              </a:rPr>
              <a:t> ✅ </a:t>
            </a:r>
            <a:r>
              <a:rPr b="1" lang="es">
                <a:solidFill>
                  <a:schemeClr val="dk1"/>
                </a:solidFill>
              </a:rPr>
              <a:t>Tip:</a:t>
            </a:r>
            <a:r>
              <a:rPr lang="es">
                <a:solidFill>
                  <a:schemeClr val="dk1"/>
                </a:solidFill>
              </a:rPr>
              <a:t> </a:t>
            </a:r>
            <a:r>
              <a:rPr i="1" lang="es">
                <a:solidFill>
                  <a:schemeClr val="dk1"/>
                </a:solidFill>
              </a:rPr>
              <a:t>Limita el uso de servidores no verificados y aplica filtros LLM de validación antes de procesar respuestas sensibles.</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Escalada de permisos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s">
                <a:solidFill>
                  <a:schemeClr val="dk1"/>
                </a:solidFill>
              </a:rPr>
              <a:t>Descripción:</a:t>
            </a:r>
            <a:r>
              <a:rPr lang="es">
                <a:solidFill>
                  <a:schemeClr val="dk1"/>
                </a:solidFill>
              </a:rPr>
              <a:t> Un manifest MCP puede declarar que una acción peligrosa no requiere confirmación o permisos.</a:t>
            </a:r>
            <a:br>
              <a:rPr lang="es">
                <a:solidFill>
                  <a:schemeClr val="dk1"/>
                </a:solidFill>
              </a:rPr>
            </a:br>
            <a:r>
              <a:rPr lang="es">
                <a:solidFill>
                  <a:schemeClr val="dk1"/>
                </a:solidFill>
              </a:rPr>
              <a:t> </a:t>
            </a:r>
            <a:r>
              <a:rPr i="1" lang="es">
                <a:solidFill>
                  <a:schemeClr val="dk1"/>
                </a:solidFill>
              </a:rPr>
              <a:t>Ejemplo:</a:t>
            </a:r>
            <a:r>
              <a:rPr lang="es">
                <a:solidFill>
                  <a:schemeClr val="dk1"/>
                </a:solidFill>
              </a:rPr>
              <a:t> Un servidor marca </a:t>
            </a:r>
            <a:r>
              <a:rPr lang="es">
                <a:solidFill>
                  <a:srgbClr val="188038"/>
                </a:solidFill>
                <a:latin typeface="Roboto Mono"/>
                <a:ea typeface="Roboto Mono"/>
                <a:cs typeface="Roboto Mono"/>
                <a:sym typeface="Roboto Mono"/>
              </a:rPr>
              <a:t>delete_all_files()</a:t>
            </a:r>
            <a:r>
              <a:rPr lang="es">
                <a:solidFill>
                  <a:schemeClr val="dk1"/>
                </a:solidFill>
              </a:rPr>
              <a:t> como una acción sin restricciones.</a:t>
            </a:r>
            <a:br>
              <a:rPr lang="es">
                <a:solidFill>
                  <a:schemeClr val="dk1"/>
                </a:solidFill>
              </a:rPr>
            </a:br>
            <a:r>
              <a:rPr lang="es">
                <a:solidFill>
                  <a:schemeClr val="dk1"/>
                </a:solidFill>
              </a:rPr>
              <a:t> ✅ </a:t>
            </a:r>
            <a:r>
              <a:rPr b="1" lang="es">
                <a:solidFill>
                  <a:schemeClr val="dk1"/>
                </a:solidFill>
              </a:rPr>
              <a:t>Tip:</a:t>
            </a:r>
            <a:r>
              <a:rPr lang="es">
                <a:solidFill>
                  <a:schemeClr val="dk1"/>
                </a:solidFill>
              </a:rPr>
              <a:t> </a:t>
            </a:r>
            <a:r>
              <a:rPr i="1" lang="es">
                <a:solidFill>
                  <a:schemeClr val="dk1"/>
                </a:solidFill>
              </a:rPr>
              <a:t>El host debe ignorar los scopes declarados y tener una lista blanca de acciones sensibles que siempre requieran revisión humana.</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Acceso a recursos privados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s">
                <a:solidFill>
                  <a:schemeClr val="dk1"/>
                </a:solidFill>
              </a:rPr>
              <a:t>Descripción:</a:t>
            </a:r>
            <a:r>
              <a:rPr lang="es">
                <a:solidFill>
                  <a:schemeClr val="dk1"/>
                </a:solidFill>
              </a:rPr>
              <a:t> Si no hay confirmación explícita, el modelo puede acceder a archivos, carpetas o datos locales automáticamente.</a:t>
            </a:r>
            <a:br>
              <a:rPr lang="es">
                <a:solidFill>
                  <a:schemeClr val="dk1"/>
                </a:solidFill>
              </a:rPr>
            </a:br>
            <a:r>
              <a:rPr lang="es">
                <a:solidFill>
                  <a:schemeClr val="dk1"/>
                </a:solidFill>
              </a:rPr>
              <a:t> </a:t>
            </a:r>
            <a:r>
              <a:rPr i="1" lang="es">
                <a:solidFill>
                  <a:schemeClr val="dk1"/>
                </a:solidFill>
              </a:rPr>
              <a:t>Ejemplo:</a:t>
            </a:r>
            <a:r>
              <a:rPr lang="es">
                <a:solidFill>
                  <a:schemeClr val="dk1"/>
                </a:solidFill>
              </a:rPr>
              <a:t> El agente encuentra un recurso </a:t>
            </a:r>
            <a:r>
              <a:rPr lang="es">
                <a:solidFill>
                  <a:srgbClr val="188038"/>
                </a:solidFill>
                <a:latin typeface="Roboto Mono"/>
                <a:ea typeface="Roboto Mono"/>
                <a:cs typeface="Roboto Mono"/>
                <a:sym typeface="Roboto Mono"/>
              </a:rPr>
              <a:t>read_home_directory()</a:t>
            </a:r>
            <a:r>
              <a:rPr lang="es">
                <a:solidFill>
                  <a:schemeClr val="dk1"/>
                </a:solidFill>
              </a:rPr>
              <a:t> y lo ejecuta como parte de su razonamiento.</a:t>
            </a:r>
            <a:br>
              <a:rPr lang="es">
                <a:solidFill>
                  <a:schemeClr val="dk1"/>
                </a:solidFill>
              </a:rPr>
            </a:br>
            <a:r>
              <a:rPr lang="es">
                <a:solidFill>
                  <a:schemeClr val="dk1"/>
                </a:solidFill>
              </a:rPr>
              <a:t> ✅ </a:t>
            </a:r>
            <a:r>
              <a:rPr b="1" lang="es">
                <a:solidFill>
                  <a:schemeClr val="dk1"/>
                </a:solidFill>
              </a:rPr>
              <a:t>Tip:</a:t>
            </a:r>
            <a:r>
              <a:rPr lang="es">
                <a:solidFill>
                  <a:schemeClr val="dk1"/>
                </a:solidFill>
              </a:rPr>
              <a:t> </a:t>
            </a:r>
            <a:r>
              <a:rPr i="1" lang="es">
                <a:solidFill>
                  <a:schemeClr val="dk1"/>
                </a:solidFill>
              </a:rPr>
              <a:t>Activa la opción de “confirmación manual por acción” en hosts como Claude Desktop o Cursor. Nunca permitas ejecución silenciosa.</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Exfiltración de datos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s">
                <a:solidFill>
                  <a:schemeClr val="dk1"/>
                </a:solidFill>
              </a:rPr>
              <a:t>Descripción:</a:t>
            </a:r>
            <a:r>
              <a:rPr lang="es">
                <a:solidFill>
                  <a:schemeClr val="dk1"/>
                </a:solidFill>
              </a:rPr>
              <a:t> Un MCP podría registrar argumentos y contenidos usados en las acciones para enviar datos fuera del sistema.</a:t>
            </a:r>
            <a:br>
              <a:rPr lang="es">
                <a:solidFill>
                  <a:schemeClr val="dk1"/>
                </a:solidFill>
              </a:rPr>
            </a:br>
            <a:r>
              <a:rPr lang="es">
                <a:solidFill>
                  <a:schemeClr val="dk1"/>
                </a:solidFill>
              </a:rPr>
              <a:t> </a:t>
            </a:r>
            <a:r>
              <a:rPr i="1" lang="es">
                <a:solidFill>
                  <a:schemeClr val="dk1"/>
                </a:solidFill>
              </a:rPr>
              <a:t>Ejemplo:</a:t>
            </a:r>
            <a:r>
              <a:rPr lang="es">
                <a:solidFill>
                  <a:schemeClr val="dk1"/>
                </a:solidFill>
              </a:rPr>
              <a:t> Un </a:t>
            </a:r>
            <a:r>
              <a:rPr lang="es">
                <a:solidFill>
                  <a:srgbClr val="188038"/>
                </a:solidFill>
                <a:latin typeface="Roboto Mono"/>
                <a:ea typeface="Roboto Mono"/>
                <a:cs typeface="Roboto Mono"/>
                <a:sym typeface="Roboto Mono"/>
              </a:rPr>
              <a:t>send_email()</a:t>
            </a:r>
            <a:r>
              <a:rPr lang="es">
                <a:solidFill>
                  <a:schemeClr val="dk1"/>
                </a:solidFill>
              </a:rPr>
              <a:t> guarda todos los mensajes enviados para extraer correos confidenciales.</a:t>
            </a:r>
            <a:br>
              <a:rPr lang="es">
                <a:solidFill>
                  <a:schemeClr val="dk1"/>
                </a:solidFill>
              </a:rPr>
            </a:br>
            <a:r>
              <a:rPr lang="es">
                <a:solidFill>
                  <a:schemeClr val="dk1"/>
                </a:solidFill>
              </a:rPr>
              <a:t> ✅ </a:t>
            </a:r>
            <a:r>
              <a:rPr b="1" lang="es">
                <a:solidFill>
                  <a:schemeClr val="dk1"/>
                </a:solidFill>
              </a:rPr>
              <a:t>Tip:</a:t>
            </a:r>
            <a:r>
              <a:rPr lang="es">
                <a:solidFill>
                  <a:schemeClr val="dk1"/>
                </a:solidFill>
              </a:rPr>
              <a:t> </a:t>
            </a:r>
            <a:r>
              <a:rPr i="1" lang="es">
                <a:solidFill>
                  <a:schemeClr val="dk1"/>
                </a:solidFill>
              </a:rPr>
              <a:t>Ejecuta servidores MCP en entornos sandbox (contenedores, VMs) sin acceso a internet o con firewalls restrictivos.</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Logs falsificados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s">
                <a:solidFill>
                  <a:schemeClr val="dk1"/>
                </a:solidFill>
              </a:rPr>
              <a:t>Descripción:</a:t>
            </a:r>
            <a:r>
              <a:rPr lang="es">
                <a:solidFill>
                  <a:schemeClr val="dk1"/>
                </a:solidFill>
              </a:rPr>
              <a:t> Si un servidor responde falsamente y no hay trazabilidad, el agente no puede saber qué ocurrió realmente.</a:t>
            </a:r>
            <a:br>
              <a:rPr lang="es">
                <a:solidFill>
                  <a:schemeClr val="dk1"/>
                </a:solidFill>
              </a:rPr>
            </a:br>
            <a:r>
              <a:rPr lang="es">
                <a:solidFill>
                  <a:schemeClr val="dk1"/>
                </a:solidFill>
              </a:rPr>
              <a:t> </a:t>
            </a:r>
            <a:r>
              <a:rPr i="1" lang="es">
                <a:solidFill>
                  <a:schemeClr val="dk1"/>
                </a:solidFill>
              </a:rPr>
              <a:t>Ejemplo:</a:t>
            </a:r>
            <a:r>
              <a:rPr lang="es">
                <a:solidFill>
                  <a:schemeClr val="dk1"/>
                </a:solidFill>
              </a:rPr>
              <a:t> El servidor dice que escribió un archivo, pero realmente lo borró.</a:t>
            </a:r>
            <a:br>
              <a:rPr lang="es">
                <a:solidFill>
                  <a:schemeClr val="dk1"/>
                </a:solidFill>
              </a:rPr>
            </a:br>
            <a:r>
              <a:rPr lang="es">
                <a:solidFill>
                  <a:schemeClr val="dk1"/>
                </a:solidFill>
              </a:rPr>
              <a:t> ✅ </a:t>
            </a:r>
            <a:r>
              <a:rPr b="1" lang="es">
                <a:solidFill>
                  <a:schemeClr val="dk1"/>
                </a:solidFill>
              </a:rPr>
              <a:t>Tip:</a:t>
            </a:r>
            <a:r>
              <a:rPr lang="es">
                <a:solidFill>
                  <a:schemeClr val="dk1"/>
                </a:solidFill>
              </a:rPr>
              <a:t> </a:t>
            </a:r>
            <a:r>
              <a:rPr i="1" lang="es">
                <a:solidFill>
                  <a:schemeClr val="dk1"/>
                </a:solidFill>
              </a:rPr>
              <a:t>Usa hosts que mantengan logs firmados, hashes de acciones o verificación de integridad después de cada operación crítica.</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s">
                <a:solidFill>
                  <a:schemeClr val="dk1"/>
                </a:solidFill>
              </a:rPr>
              <a:t>Esto una llamada a tomar en serio la </a:t>
            </a:r>
            <a:r>
              <a:rPr b="1" lang="es">
                <a:solidFill>
                  <a:schemeClr val="dk1"/>
                </a:solidFill>
              </a:rPr>
              <a:t>observabilidad, validación y defensa en profundidad</a:t>
            </a:r>
            <a:r>
              <a:rPr lang="es">
                <a:solidFill>
                  <a:schemeClr val="dk1"/>
                </a:solidFill>
              </a:rPr>
              <a:t> cuando trabajamos con modelos autónomos y herramientas reales.</a:t>
            </a:r>
            <a:endParaRPr>
              <a:solidFill>
                <a:schemeClr val="dk1"/>
              </a:solidFill>
            </a:endParaRPr>
          </a:p>
          <a:p>
            <a:pPr indent="0" lvl="0" marL="0" marR="3810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594e3f0b4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594e3f0b4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594e3f0b4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594e3f0b4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puppeteer</a:t>
            </a:r>
            <a:r>
              <a:rPr lang="es"/>
              <a:t>, notion, filesystem</a:t>
            </a:r>
            <a:endParaRPr/>
          </a:p>
          <a:p>
            <a:pPr indent="0" lvl="0" marL="0" rtl="0" algn="l">
              <a:spcBef>
                <a:spcPts val="0"/>
              </a:spcBef>
              <a:spcAft>
                <a:spcPts val="0"/>
              </a:spcAft>
              <a:buNone/>
            </a:pPr>
            <a:r>
              <a:rPr lang="es"/>
              <a:t>anadir una par de capturas de un mcp.json para ver el formato que se usa para integrar un mcp dentro de claude o vscode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5a28cf7d9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5a28cf7d9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rPr>
              <a:t>Enseñamos</a:t>
            </a:r>
            <a:r>
              <a:rPr b="1" lang="es">
                <a:solidFill>
                  <a:schemeClr val="dk1"/>
                </a:solidFill>
              </a:rPr>
              <a:t> como se incluye en la </a:t>
            </a:r>
            <a:r>
              <a:rPr b="1" lang="es">
                <a:solidFill>
                  <a:schemeClr val="dk1"/>
                </a:solidFill>
              </a:rPr>
              <a:t>configuración</a:t>
            </a:r>
            <a:r>
              <a:rPr b="1" lang="es">
                <a:solidFill>
                  <a:schemeClr val="dk1"/>
                </a:solidFill>
              </a:rPr>
              <a:t> de claude.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s">
                <a:solidFill>
                  <a:schemeClr val="dk1"/>
                </a:solidFill>
              </a:rPr>
              <a:t>Clientes opensource: https://modelcontextprotocol.io/clients</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d940621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d940621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s" sz="1200">
                <a:solidFill>
                  <a:schemeClr val="dk1"/>
                </a:solidFill>
              </a:rPr>
              <a:t>VS Code (extensión MCP Server) a través del chat de Copilot.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Jetbrains IDE’s (extensión MCP Server) a través de chat AI Assistant.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Agentes autónomos específicos de IDE’s con capacidad vibe coding: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s" sz="1200">
                <a:solidFill>
                  <a:schemeClr val="dk1"/>
                </a:solidFill>
              </a:rPr>
              <a:t>VS Code Copilot Agent Mode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s" sz="1200">
                <a:solidFill>
                  <a:schemeClr val="dk1"/>
                </a:solidFill>
              </a:rPr>
              <a:t>Cursor IDE (Settings → MCP servers)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s" sz="1200">
                <a:solidFill>
                  <a:schemeClr val="dk1"/>
                </a:solidFill>
              </a:rPr>
              <a:t>Windsurf</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s" sz="1200">
                <a:solidFill>
                  <a:schemeClr val="dk1"/>
                </a:solidFill>
              </a:rPr>
              <a:t>Jetbrains Junie</a:t>
            </a:r>
            <a:endParaRPr sz="1200">
              <a:solidFill>
                <a:schemeClr val="dk1"/>
              </a:solidFill>
            </a:endParaRPr>
          </a:p>
          <a:p>
            <a:pPr indent="0" lvl="0" marL="381000" marR="381000" rtl="0" algn="l">
              <a:lnSpc>
                <a:spcPct val="115000"/>
              </a:lnSpc>
              <a:spcBef>
                <a:spcPts val="1200"/>
              </a:spcBef>
              <a:spcAft>
                <a:spcPts val="0"/>
              </a:spcAft>
              <a:buNone/>
            </a:pPr>
            <a:r>
              <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5a28cf7d9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5a28cf7d9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a28cf7d9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5a28cf7d9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594e3f0b4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594e3f0b4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RTLDS: </a:t>
            </a:r>
            <a:endParaRPr b="1"/>
          </a:p>
          <a:p>
            <a:pPr indent="457200" lvl="0" marL="0" rtl="0" algn="l">
              <a:spcBef>
                <a:spcPts val="0"/>
              </a:spcBef>
              <a:spcAft>
                <a:spcPts val="0"/>
              </a:spcAft>
              <a:buNone/>
            </a:pPr>
            <a:r>
              <a:t/>
            </a:r>
            <a:endParaRPr b="1"/>
          </a:p>
          <a:p>
            <a:pPr indent="0" lvl="0" marL="0" rtl="0" algn="l">
              <a:spcBef>
                <a:spcPts val="0"/>
              </a:spcBef>
              <a:spcAft>
                <a:spcPts val="0"/>
              </a:spcAft>
              <a:buNone/>
            </a:pPr>
            <a:r>
              <a:rPr b="1" lang="es"/>
              <a:t>Resumen: compartir ubicaciones en espacios de datos de nuevos dispositivos nómada en HW y SW (APP móvil) que permitan usar el pasaporte digital como identificación.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
              <a:t>PACMANIA: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
              <a:t>Creación de un sistema automatizado para la gestión de la ciberseguridad usando IA que tenga múltiples aplicaciones en este ámbito, y orientado principalmente para ser de utilidad para PYMES y autónomos, por los menores recursos de que  disponen para dedicar a la ciberseguridad, y son por tanto están más expuestos a los ataques, así como a posibles sanciones derivadas del incumplimiento de los estándares mínimos que requiera la ley</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94e3f0b4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94e3f0b4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94e3f0b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94e3f0b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Fragmentación de APIs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s">
                <a:solidFill>
                  <a:schemeClr val="dk1"/>
                </a:solidFill>
              </a:rPr>
              <a:t>"Actualmente, cada vez que queremos conectar un modelo a una nueva herramienta, toca crear código específico: entender la API, su formato, tokens, límites… y repetir eso una y otra vez. Esto no escala, y nos ancla al viejo paradigma del </a:t>
            </a:r>
            <a:r>
              <a:rPr i="1" lang="es">
                <a:solidFill>
                  <a:schemeClr val="dk1"/>
                </a:solidFill>
              </a:rPr>
              <a:t>middleware artesanal</a:t>
            </a:r>
            <a:r>
              <a:rPr lang="es">
                <a:solidFill>
                  <a:schemeClr val="dk1"/>
                </a:solidFill>
              </a:rPr>
              <a:t>. MCP nace para romper ese ciclo."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Interoperabilidad tipo “USB‑C”</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s">
                <a:solidFill>
                  <a:schemeClr val="dk1"/>
                </a:solidFill>
              </a:rPr>
              <a:t>"Pensemos en la revolución del USB‑C: un solo conector para todo. Eso mismo necesitamos en el mundo de los agentes. Un estándar que permita al modelo descubrir, entender y utilizar herramientas nuevas sin que nosotros tengamos que cambiar el modelo o escribir código a medida cada vez."</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Seguridad y control de permisos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s">
                <a:solidFill>
                  <a:schemeClr val="dk1"/>
                </a:solidFill>
              </a:rPr>
              <a:t>"Dar poder a un modelo implica responsabilidad. No se trata solo de que 'pueda' actuar, sino de que lo haga bajo nuestras condiciones: con permisos claros, logs auditables y validación humana si hace falta. MCP incorpora todo eso de forma nativa: scopes, consentimiento y registros de uso y se tiene en cuenta en todo el diseño del protocolo."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94e3f0b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94e3f0b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Protocolo para conectar modelos con el mundo real</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s">
                <a:solidFill>
                  <a:schemeClr val="dk1"/>
                </a:solidFill>
              </a:rPr>
              <a:t>"MCP no es una API más, sino un </a:t>
            </a:r>
            <a:r>
              <a:rPr i="1" lang="es">
                <a:solidFill>
                  <a:schemeClr val="dk1"/>
                </a:solidFill>
              </a:rPr>
              <a:t>protocolo de integración</a:t>
            </a:r>
            <a:r>
              <a:rPr lang="es">
                <a:solidFill>
                  <a:schemeClr val="dk1"/>
                </a:solidFill>
              </a:rPr>
              <a:t>. Nace con un objetivo claro: que los modelos de lenguaje puedan descubrir y utilizar herramientas externas —como leer archivos, consultar una base de datos o llamar a una API— de forma estructurada, segura y sin que el modelo tenga que saber cómo funciona cada una."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Un “manifest” lo describe todo</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s">
                <a:solidFill>
                  <a:schemeClr val="dk1"/>
                </a:solidFill>
              </a:rPr>
              <a:t>"La piedra angular del protocolo es el </a:t>
            </a:r>
            <a:r>
              <a:rPr lang="es">
                <a:solidFill>
                  <a:srgbClr val="188038"/>
                </a:solidFill>
                <a:latin typeface="Roboto Mono"/>
                <a:ea typeface="Roboto Mono"/>
                <a:cs typeface="Roboto Mono"/>
                <a:sym typeface="Roboto Mono"/>
              </a:rPr>
              <a:t>manifest.json</a:t>
            </a:r>
            <a:r>
              <a:rPr lang="es">
                <a:solidFill>
                  <a:schemeClr val="dk1"/>
                </a:solidFill>
              </a:rPr>
              <a:t>. Este archivo contiene toda la información que el modelo necesita: qué recursos hay disponibles, qué acciones puede ejecutar, qué argumentos se esperan, qué permisos requiere, e incluso cómo se autentica. Es como un manual de instrucciones universal.".</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s">
                <a:solidFill>
                  <a:schemeClr val="dk1"/>
                </a:solidFill>
              </a:rPr>
              <a:t>Tener abierto una copia de un manifest y mostrarlo. Usaremos un ejemplo </a:t>
            </a:r>
            <a:r>
              <a:rPr lang="es">
                <a:solidFill>
                  <a:schemeClr val="dk1"/>
                </a:solidFill>
              </a:rPr>
              <a:t>genérico</a:t>
            </a:r>
            <a:r>
              <a:rPr lang="es">
                <a:solidFill>
                  <a:schemeClr val="dk1"/>
                </a:solidFill>
              </a:rPr>
              <a:t> generado por claude, esta en la carpeta compartida del CENTIC formacion/mcp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Agnóstico al modelo, simple para integradores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s">
                <a:solidFill>
                  <a:schemeClr val="dk1"/>
                </a:solidFill>
              </a:rPr>
              <a:t>"Lo genial de MCP es que no depende del modelo. Claude, GPT, Mistral o cualquier otro pueden usarlo mientras entiendan el manifest. Y como desarrollador, no tienes que reescribir nada para cada plataforma: un solo manifest te abre la puerta a muchos entornos."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 Seguridad integrada y control de permisos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s">
                <a:solidFill>
                  <a:schemeClr val="dk1"/>
                </a:solidFill>
              </a:rPr>
              <a:t>"MCP también aborda la seguridad desde el diseño: cada acción puede requerir autorización, consentimiento explícito del usuario, o validación antes de ejecutarse. Además, las acciones pueden registrarse en logs firmados, lo que ofrece trazabilidad y confianza."</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361da7df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361da7df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rPr>
              <a:t>El diagrama es bastante autodescriptivo.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5dc25ca4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5dc25ca4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rPr>
              <a:t>El diagrama es bastante autodescriptivo.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a28cf7d9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a28cf7d9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Dentro de este protocolo estándar, hay tres interfaces principales que definen cómo interactúan estos sistemas: Tools, Resources y Prompts. La clave para entender quién usa qué está en quién tiene el control o quién inicia la interacción con esa interfaz.</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
                <a:solidFill>
                  <a:schemeClr val="dk1"/>
                </a:solidFill>
              </a:rPr>
              <a:t>Las "Tools" (Herramientas): Las usa principalmente el Modelo de IA.</a:t>
            </a:r>
            <a:br>
              <a:rPr b="1" lang="e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Imagina las "tools" como las acciones que el modelo de lenguaje (la IA, como Claude) puede decidir tomar por sí solo para ayudarte con tu tarea. Son las capacidades que el servidor MCP (que representa tus sistemas externos, datos, etc.) le expone al modelo.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El servidor le dice al cliente (la aplicación de IA) qué herramientas están disponibles y describe para qué sirven. Por ejemplo, podría haber una herramienta para buscar en una base de datos, otra para escribir un archivo, otra para enviar un mensaje por Slack, o incluso una para buscar en internet.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Cuando tú le das una tarea al modelo a través de la aplicación cliente (por ejemplo, "actualiza este documento con la información más reciente de la base de datos" o "busca los problemas más importantes en este repositorio de GitHub"), el modelo, basándose en su inteligencia y el contexto de la conversación, decide </a:t>
            </a:r>
            <a:r>
              <a:rPr i="1" lang="es">
                <a:solidFill>
                  <a:schemeClr val="dk1"/>
                </a:solidFill>
              </a:rPr>
              <a:t>cuándo</a:t>
            </a:r>
            <a:r>
              <a:rPr lang="es">
                <a:solidFill>
                  <a:schemeClr val="dk1"/>
                </a:solidFill>
              </a:rPr>
              <a:t> y </a:t>
            </a:r>
            <a:r>
              <a:rPr i="1" lang="es">
                <a:solidFill>
                  <a:schemeClr val="dk1"/>
                </a:solidFill>
              </a:rPr>
              <a:t>cómo</a:t>
            </a:r>
            <a:r>
              <a:rPr lang="es">
                <a:solidFill>
                  <a:schemeClr val="dk1"/>
                </a:solidFill>
              </a:rPr>
              <a:t> invocar la herramienta o herramientas más adecuadas para completar la tarea. Piensa que el modelo es el que tiene el "control" sobre cuándo usar estas herramientas. No tú directamente, sino el modelo en tu nombre.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Se usan herramientas especialmente cuando no está predeterminado que siempre se deba llamar a una función, sino que el modelo debe decidir si es el momento adecuado para usarla.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Por ejemplo, en la demostración con Claude for desktop, el modelo decidió automáticamente invocar la herramienta </a:t>
            </a:r>
            <a:r>
              <a:rPr lang="es">
                <a:solidFill>
                  <a:srgbClr val="188038"/>
                </a:solidFill>
                <a:latin typeface="Roboto Mono"/>
                <a:ea typeface="Roboto Mono"/>
                <a:cs typeface="Roboto Mono"/>
                <a:sym typeface="Roboto Mono"/>
              </a:rPr>
              <a:t>list issues</a:t>
            </a:r>
            <a:r>
              <a:rPr lang="es">
                <a:solidFill>
                  <a:schemeClr val="dk1"/>
                </a:solidFill>
              </a:rPr>
              <a:t> (listar problemas) de un servidor de GitHub después de que el usuario le diera el URL del repositorio y le pidiera que ayudara a triarlos. Luego, para añadir los problemas a Asana, invocó las herramientas </a:t>
            </a:r>
            <a:r>
              <a:rPr lang="es">
                <a:solidFill>
                  <a:srgbClr val="188038"/>
                </a:solidFill>
                <a:latin typeface="Roboto Mono"/>
                <a:ea typeface="Roboto Mono"/>
                <a:cs typeface="Roboto Mono"/>
                <a:sym typeface="Roboto Mono"/>
              </a:rPr>
              <a:t>list workspaces</a:t>
            </a:r>
            <a:r>
              <a:rPr lang="es">
                <a:solidFill>
                  <a:schemeClr val="dk1"/>
                </a:solidFill>
              </a:rPr>
              <a:t>, </a:t>
            </a:r>
            <a:r>
              <a:rPr lang="es">
                <a:solidFill>
                  <a:srgbClr val="188038"/>
                </a:solidFill>
                <a:latin typeface="Roboto Mono"/>
                <a:ea typeface="Roboto Mono"/>
                <a:cs typeface="Roboto Mono"/>
                <a:sym typeface="Roboto Mono"/>
              </a:rPr>
              <a:t>search projects</a:t>
            </a:r>
            <a:r>
              <a:rPr lang="es">
                <a:solidFill>
                  <a:schemeClr val="dk1"/>
                </a:solidFill>
              </a:rPr>
              <a:t> y otras para añadir las tareas. Tú le diste la instrucción general, y el modelo usó las herramientas disponibles para llevarla a cabo.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La idea es darle al modelo la capacidad de actuar de forma autónoma en el "mundo real" a través de estos sistemas externos.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Los "Resources" (Recursos): Los usa principalmente la Aplicación Cliente (la interfaz de usuario).</a:t>
            </a:r>
            <a:br>
              <a:rPr b="1" lang="e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Piensa en los "resources" como datos o archivos que el servidor MCP puede poner a disposición de la aplicación cliente, no necesariamente para que el modelo los use directamente para tomar una acción, sino para que la </a:t>
            </a:r>
            <a:r>
              <a:rPr i="1" lang="es">
                <a:solidFill>
                  <a:schemeClr val="dk1"/>
                </a:solidFill>
              </a:rPr>
              <a:t>aplicación</a:t>
            </a:r>
            <a:r>
              <a:rPr lang="es">
                <a:solidFill>
                  <a:schemeClr val="dk1"/>
                </a:solidFill>
              </a:rPr>
              <a:t> los presente o los gestione de alguna manera. Son datos que la aplicación controla cómo usar o mostrar.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El servidor puede definir o crear estos recursos, que pueden ser desde archivos de texto o JSON que guardan el estado de tus acciones, hasta imágenes.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La aplicación cliente (por ejemplo, Claude for desktop o un IDE como Zed) puede usar estos recursos para enriquecer la interfaz de usuario o proporcionar contexto adicional de formas que van más allá del simple texto en un chat.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En Claude for desktop, los recursos se manifiestan como "adjuntos". El usuario puede verlos, hacer clic en ellos e interactuar con ellos a través de la interfaz de la aplicación. Opcionalmente, la aplicación podría decidir enviar un recurso adjunto al modelo si es relevante para la conversación. Incluso el modelo, si la aplicación lo permite, podría sugerir o decidir automáticamente adjuntar un recurso al chat si considera que es importante para la tarea actual.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La razón principal para separarlos de las herramientas es que se quiso crear una distinción clara entre lo que el </a:t>
            </a:r>
            <a:r>
              <a:rPr i="1" lang="es">
                <a:solidFill>
                  <a:schemeClr val="dk1"/>
                </a:solidFill>
              </a:rPr>
              <a:t>modelo</a:t>
            </a:r>
            <a:r>
              <a:rPr lang="es">
                <a:solidFill>
                  <a:schemeClr val="dk1"/>
                </a:solidFill>
              </a:rPr>
              <a:t> controla (herramientas) y lo que la </a:t>
            </a:r>
            <a:r>
              <a:rPr i="1" lang="es">
                <a:solidFill>
                  <a:schemeClr val="dk1"/>
                </a:solidFill>
              </a:rPr>
              <a:t>aplicación</a:t>
            </a:r>
            <a:r>
              <a:rPr lang="es">
                <a:solidFill>
                  <a:schemeClr val="dk1"/>
                </a:solidFill>
              </a:rPr>
              <a:t> controla o gestiona (recursos). Permite a la aplicación tener una interfaz más rica y capacidades que no dependen solo de la interacción del chat o de las decisiones del modelo. Los recursos pueden incluso ser dinámicos y notificar a la aplicación si cambian.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a:solidFill>
                  <a:schemeClr val="dk1"/>
                </a:solidFill>
              </a:rPr>
              <a:t>Los "Prompts" (Plantillas de Interacción o Comandos de Usuario): Los usa principalmente el Usuario.</a:t>
            </a:r>
            <a:br>
              <a:rPr b="1" lang="es">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Piensa en los "prompts" como atajos o plantillas predefinidas por el servidor MCP para interacciones comunes o estructuradas que </a:t>
            </a:r>
            <a:r>
              <a:rPr i="1" lang="es">
                <a:solidFill>
                  <a:schemeClr val="dk1"/>
                </a:solidFill>
              </a:rPr>
              <a:t>tú</a:t>
            </a:r>
            <a:r>
              <a:rPr lang="es">
                <a:solidFill>
                  <a:schemeClr val="dk1"/>
                </a:solidFill>
              </a:rPr>
              <a:t>, el usuario, puedes iniciar. A diferencia de las herramientas que el modelo invoca, estos son "comandos" o "plantillas" que tú invocas.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El servidor puede ofrecer una serie de prompts que representan formas estandarizadas de interactuar con las capacidades del servidor. Por ejemplo, un servidor de documentación podría ofrecer un prompt llamado "Summarize Document" que ya tiene una estructura y formato definidos para pedirle al modelo que resuma un documento de una manera específica. O en un IDE, un prompt podría ser un comando como </a:t>
            </a:r>
            <a:r>
              <a:rPr lang="es">
                <a:solidFill>
                  <a:srgbClr val="188038"/>
                </a:solidFill>
                <a:latin typeface="Roboto Mono"/>
                <a:ea typeface="Roboto Mono"/>
                <a:cs typeface="Roboto Mono"/>
                <a:sym typeface="Roboto Mono"/>
              </a:rPr>
              <a:t>/summarize</a:t>
            </a:r>
            <a:r>
              <a:rPr lang="es">
                <a:solidFill>
                  <a:schemeClr val="dk1"/>
                </a:solidFill>
              </a:rPr>
              <a:t> para obtener un resumen de los pasos dados.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Tú, como usuario, decides cuándo y cuál de estas plantillas predefinidas quieres usar. Cuando seleccionas o escribes el comando asociado a un prompt, la aplicación cliente lo utiliza para generar el prompt completo (posiblemente interpolando información tuya o del contexto) y se lo envía al modelo para que actúe sobre él.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
                <a:solidFill>
                  <a:schemeClr val="dk1"/>
                </a:solidFill>
              </a:rPr>
              <a:t>Aunque el resultado final suele involucrar al modelo (procesando el prompt generado), la acción inicial y el "control" de usar esa plantilla vienen del usuario. La separación existe para darle al </a:t>
            </a:r>
            <a:r>
              <a:rPr i="1" lang="es">
                <a:solidFill>
                  <a:schemeClr val="dk1"/>
                </a:solidFill>
              </a:rPr>
              <a:t>usuario</a:t>
            </a:r>
            <a:r>
              <a:rPr lang="es">
                <a:solidFill>
                  <a:schemeClr val="dk1"/>
                </a:solidFill>
              </a:rPr>
              <a:t> acceso directo a formas estandarizadas de interactuar con el servidor, más allá de simplemente teclear una solicitud en lenguaje natural. Al igual que los recursos y herramientas, los prompts también pueden ser dinámicos y adaptarse al contexto actual.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En resumen, la división es la siguiente, basada en quién tiene el control o inicia la interacción: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
                <a:solidFill>
                  <a:schemeClr val="dk1"/>
                </a:solidFill>
              </a:rPr>
              <a:t>Tools:</a:t>
            </a:r>
            <a:r>
              <a:rPr lang="es">
                <a:solidFill>
                  <a:schemeClr val="dk1"/>
                </a:solidFill>
              </a:rPr>
              <a:t> Invocadas por el </a:t>
            </a:r>
            <a:r>
              <a:rPr b="1" lang="es">
                <a:solidFill>
                  <a:schemeClr val="dk1"/>
                </a:solidFill>
              </a:rPr>
              <a:t>Modelo</a:t>
            </a:r>
            <a:r>
              <a:rPr lang="es">
                <a:solidFill>
                  <a:schemeClr val="dk1"/>
                </a:solidFill>
              </a:rPr>
              <a:t> de IA para realizar acciones.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s">
                <a:solidFill>
                  <a:schemeClr val="dk1"/>
                </a:solidFill>
              </a:rPr>
              <a:t>Resources:</a:t>
            </a:r>
            <a:r>
              <a:rPr lang="es">
                <a:solidFill>
                  <a:schemeClr val="dk1"/>
                </a:solidFill>
              </a:rPr>
              <a:t> Gestionados y presentados por la </a:t>
            </a:r>
            <a:r>
              <a:rPr b="1" lang="es">
                <a:solidFill>
                  <a:schemeClr val="dk1"/>
                </a:solidFill>
              </a:rPr>
              <a:t>Aplicación</a:t>
            </a:r>
            <a:r>
              <a:rPr lang="es">
                <a:solidFill>
                  <a:schemeClr val="dk1"/>
                </a:solidFill>
              </a:rPr>
              <a:t> cliente para proporcionar datos o contexto visual/interactivo.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s">
                <a:solidFill>
                  <a:schemeClr val="dk1"/>
                </a:solidFill>
              </a:rPr>
              <a:t>Prompts:</a:t>
            </a:r>
            <a:r>
              <a:rPr lang="es">
                <a:solidFill>
                  <a:schemeClr val="dk1"/>
                </a:solidFill>
              </a:rPr>
              <a:t> Invocados por el </a:t>
            </a:r>
            <a:r>
              <a:rPr b="1" lang="es">
                <a:solidFill>
                  <a:schemeClr val="dk1"/>
                </a:solidFill>
              </a:rPr>
              <a:t>Usuario</a:t>
            </a:r>
            <a:r>
              <a:rPr lang="es">
                <a:solidFill>
                  <a:schemeClr val="dk1"/>
                </a:solidFill>
              </a:rPr>
              <a:t> para iniciar interacciones predefinidas o usar plantillas estructuradas.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Esta estructura permite separar las responsabilidades y dar control a las diferentes partes del sistema (modelo, aplicación, usuario), haciendo las interacciones más claras y el desarrollo más modular.</a:t>
            </a:r>
            <a:endParaRPr>
              <a:solidFill>
                <a:schemeClr val="dk1"/>
              </a:solidFill>
            </a:endParaRPr>
          </a:p>
          <a:p>
            <a:pPr indent="457200" lvl="0" marL="0" marR="381000" rtl="0" algn="l">
              <a:lnSpc>
                <a:spcPct val="115000"/>
              </a:lnSpc>
              <a:spcBef>
                <a:spcPts val="1200"/>
              </a:spcBef>
              <a:spcAft>
                <a:spcPts val="120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a28cf7d9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a28cf7d9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b="1" lang="es">
                <a:solidFill>
                  <a:schemeClr val="dk1"/>
                </a:solidFill>
              </a:rPr>
              <a:t>Especificar ejemplo de capa de trasnporte. StdIO, SSE y http Stream</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46.png"/><Relationship Id="rId5"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linkedin.com/company/centic" TargetMode="External"/><Relationship Id="rId4" Type="http://schemas.openxmlformats.org/officeDocument/2006/relationships/image" Target="../media/image4.png"/><Relationship Id="rId9"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47.png"/><Relationship Id="rId9"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44.png"/><Relationship Id="rId7" Type="http://schemas.openxmlformats.org/officeDocument/2006/relationships/image" Target="../media/image41.png"/><Relationship Id="rId8"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hyperlink" Target="https://centic.es/pacmania/" TargetMode="External"/><Relationship Id="rId9"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hyperlink" Target="https://centic.es/rtlds/" TargetMode="External"/><Relationship Id="rId8"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3125" y="89125"/>
            <a:ext cx="8520600" cy="783900"/>
          </a:xfrm>
          <a:prstGeom prst="rect">
            <a:avLst/>
          </a:prstGeom>
          <a:solidFill>
            <a:srgbClr val="212121">
              <a:alpha val="80000"/>
            </a:srgbClr>
          </a:solidFill>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080"/>
              <a:t>MCP: Un Protocolo para Gobernarlos a Todos. </a:t>
            </a:r>
            <a:endParaRPr sz="3080"/>
          </a:p>
        </p:txBody>
      </p:sp>
      <p:sp>
        <p:nvSpPr>
          <p:cNvPr id="55" name="Google Shape;55;p13"/>
          <p:cNvSpPr txBox="1"/>
          <p:nvPr/>
        </p:nvSpPr>
        <p:spPr>
          <a:xfrm>
            <a:off x="263125" y="4545100"/>
            <a:ext cx="8520600" cy="492600"/>
          </a:xfrm>
          <a:prstGeom prst="rect">
            <a:avLst/>
          </a:prstGeom>
          <a:solidFill>
            <a:srgbClr val="212121">
              <a:alpha val="8000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rPr>
              <a:t>Domina el MCP y Desata el Poder de tus Modelos</a:t>
            </a:r>
            <a:endParaRPr sz="2000"/>
          </a:p>
        </p:txBody>
      </p:sp>
      <p:pic>
        <p:nvPicPr>
          <p:cNvPr id="56" name="Google Shape;56;p13" title="sauron.png"/>
          <p:cNvPicPr preferRelativeResize="0"/>
          <p:nvPr/>
        </p:nvPicPr>
        <p:blipFill>
          <a:blip r:embed="rId3">
            <a:alphaModFix/>
          </a:blip>
          <a:stretch>
            <a:fillRect/>
          </a:stretch>
        </p:blipFill>
        <p:spPr>
          <a:xfrm>
            <a:off x="2927975" y="1467925"/>
            <a:ext cx="3000975" cy="3000975"/>
          </a:xfrm>
          <a:prstGeom prst="rect">
            <a:avLst/>
          </a:prstGeom>
          <a:noFill/>
          <a:ln>
            <a:noFill/>
          </a:ln>
        </p:spPr>
      </p:pic>
      <p:pic>
        <p:nvPicPr>
          <p:cNvPr id="57" name="Google Shape;57;p13" title="ChatGPT Image May 16, 2025, 03_16_08 PM.png"/>
          <p:cNvPicPr preferRelativeResize="0"/>
          <p:nvPr/>
        </p:nvPicPr>
        <p:blipFill>
          <a:blip r:embed="rId4">
            <a:alphaModFix/>
          </a:blip>
          <a:stretch>
            <a:fillRect/>
          </a:stretch>
        </p:blipFill>
        <p:spPr>
          <a:xfrm>
            <a:off x="355375" y="2763000"/>
            <a:ext cx="2163276" cy="1442176"/>
          </a:xfrm>
          <a:prstGeom prst="rect">
            <a:avLst/>
          </a:prstGeom>
          <a:noFill/>
          <a:ln>
            <a:noFill/>
          </a:ln>
        </p:spPr>
      </p:pic>
      <p:pic>
        <p:nvPicPr>
          <p:cNvPr id="58" name="Google Shape;58;p13" title="ChatGPT Image May 16, 2025, 01_52_47 PM.png"/>
          <p:cNvPicPr preferRelativeResize="0"/>
          <p:nvPr/>
        </p:nvPicPr>
        <p:blipFill>
          <a:blip r:embed="rId5">
            <a:alphaModFix/>
          </a:blip>
          <a:stretch>
            <a:fillRect/>
          </a:stretch>
        </p:blipFill>
        <p:spPr>
          <a:xfrm>
            <a:off x="6959825" y="2671175"/>
            <a:ext cx="1625825" cy="1625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Demo </a:t>
            </a:r>
            <a:r>
              <a:rPr lang="es"/>
              <a:t>implementación</a:t>
            </a:r>
            <a:endParaRPr/>
          </a:p>
        </p:txBody>
      </p:sp>
      <p:pic>
        <p:nvPicPr>
          <p:cNvPr id="140" name="Google Shape;140;p22"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41" name="Google Shape;141;p22" title="sauron.png"/>
          <p:cNvPicPr preferRelativeResize="0"/>
          <p:nvPr/>
        </p:nvPicPr>
        <p:blipFill>
          <a:blip r:embed="rId3">
            <a:alphaModFix/>
          </a:blip>
          <a:stretch>
            <a:fillRect/>
          </a:stretch>
        </p:blipFill>
        <p:spPr>
          <a:xfrm>
            <a:off x="2706013" y="1017728"/>
            <a:ext cx="3731976" cy="3731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Implementación - recursos</a:t>
            </a:r>
            <a:endParaRPr sz="2500"/>
          </a:p>
          <a:p>
            <a:pPr indent="0" lvl="0" marL="0" rtl="0" algn="l">
              <a:spcBef>
                <a:spcPts val="0"/>
              </a:spcBef>
              <a:spcAft>
                <a:spcPts val="0"/>
              </a:spcAft>
              <a:buNone/>
            </a:pPr>
            <a:r>
              <a:t/>
            </a:r>
            <a:endParaRPr/>
          </a:p>
        </p:txBody>
      </p:sp>
      <p:sp>
        <p:nvSpPr>
          <p:cNvPr id="147" name="Google Shape;147;p23"/>
          <p:cNvSpPr txBox="1"/>
          <p:nvPr>
            <p:ph idx="1" type="body"/>
          </p:nvPr>
        </p:nvSpPr>
        <p:spPr>
          <a:xfrm>
            <a:off x="311700" y="1152475"/>
            <a:ext cx="5346900" cy="34164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935"/>
              <a:buNone/>
            </a:pPr>
            <a:r>
              <a:rPr b="1" lang="es" sz="1500">
                <a:solidFill>
                  <a:schemeClr val="dk1"/>
                </a:solidFill>
              </a:rPr>
              <a:t>Ecosistema de Desarrollo:</a:t>
            </a:r>
            <a:r>
              <a:rPr lang="es" sz="1500">
                <a:solidFill>
                  <a:schemeClr val="dk1"/>
                </a:solidFill>
              </a:rPr>
              <a:t> El protocolo ha fomentado un entorno con abundantes recursos para los desarrolladores:</a:t>
            </a:r>
            <a:endParaRPr sz="1500">
              <a:solidFill>
                <a:schemeClr val="dk1"/>
              </a:solidFill>
            </a:endParaRPr>
          </a:p>
          <a:p>
            <a:pPr indent="0" lvl="0" marL="0" rtl="0" algn="l">
              <a:lnSpc>
                <a:spcPct val="95000"/>
              </a:lnSpc>
              <a:spcBef>
                <a:spcPts val="1200"/>
              </a:spcBef>
              <a:spcAft>
                <a:spcPts val="0"/>
              </a:spcAft>
              <a:buSzPts val="935"/>
              <a:buNone/>
            </a:pPr>
            <a:r>
              <a:t/>
            </a:r>
            <a:endParaRPr sz="1475">
              <a:solidFill>
                <a:schemeClr val="dk1"/>
              </a:solidFill>
            </a:endParaRPr>
          </a:p>
          <a:p>
            <a:pPr indent="0" lvl="0" marL="0" rtl="0" algn="l">
              <a:lnSpc>
                <a:spcPct val="95000"/>
              </a:lnSpc>
              <a:spcBef>
                <a:spcPts val="1200"/>
              </a:spcBef>
              <a:spcAft>
                <a:spcPts val="0"/>
              </a:spcAft>
              <a:buSzPts val="935"/>
              <a:buNone/>
            </a:pPr>
            <a:r>
              <a:rPr lang="es" sz="1729">
                <a:solidFill>
                  <a:schemeClr val="dk1"/>
                </a:solidFill>
              </a:rPr>
              <a:t>• SDKs Oficiales: Compatibles, optimizados, con ejemplos prácticos.</a:t>
            </a:r>
            <a:endParaRPr sz="1729">
              <a:solidFill>
                <a:schemeClr val="dk1"/>
              </a:solidFill>
            </a:endParaRPr>
          </a:p>
          <a:p>
            <a:pPr indent="0" lvl="0" marL="0" rtl="0" algn="l">
              <a:lnSpc>
                <a:spcPct val="95000"/>
              </a:lnSpc>
              <a:spcBef>
                <a:spcPts val="1200"/>
              </a:spcBef>
              <a:spcAft>
                <a:spcPts val="0"/>
              </a:spcAft>
              <a:buSzPts val="935"/>
              <a:buNone/>
            </a:pPr>
            <a:r>
              <a:t/>
            </a:r>
            <a:endParaRPr sz="1729">
              <a:solidFill>
                <a:schemeClr val="dk1"/>
              </a:solidFill>
            </a:endParaRPr>
          </a:p>
          <a:p>
            <a:pPr indent="0" lvl="0" marL="0" rtl="0" algn="l">
              <a:lnSpc>
                <a:spcPct val="95000"/>
              </a:lnSpc>
              <a:spcBef>
                <a:spcPts val="1200"/>
              </a:spcBef>
              <a:spcAft>
                <a:spcPts val="1200"/>
              </a:spcAft>
              <a:buSzPts val="935"/>
              <a:buNone/>
            </a:pPr>
            <a:r>
              <a:rPr lang="es" sz="1729">
                <a:solidFill>
                  <a:schemeClr val="dk1"/>
                </a:solidFill>
              </a:rPr>
              <a:t>• SDKs de la Comunidad: Multilenguaje, con utilidades avanzadas y abstracciones útiles.</a:t>
            </a:r>
            <a:endParaRPr sz="1729">
              <a:solidFill>
                <a:schemeClr val="dk1"/>
              </a:solidFill>
            </a:endParaRPr>
          </a:p>
        </p:txBody>
      </p:sp>
      <p:pic>
        <p:nvPicPr>
          <p:cNvPr id="148" name="Google Shape;148;p23"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49" name="Google Shape;149;p23"/>
          <p:cNvPicPr preferRelativeResize="0"/>
          <p:nvPr/>
        </p:nvPicPr>
        <p:blipFill>
          <a:blip r:embed="rId4">
            <a:alphaModFix/>
          </a:blip>
          <a:stretch>
            <a:fillRect/>
          </a:stretch>
        </p:blipFill>
        <p:spPr>
          <a:xfrm>
            <a:off x="6231150" y="983575"/>
            <a:ext cx="2390200" cy="358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Implementación - estructura - instanciar server MCP</a:t>
            </a:r>
            <a:endParaRPr sz="2500"/>
          </a:p>
          <a:p>
            <a:pPr indent="0" lvl="0" marL="0" rtl="0" algn="l">
              <a:spcBef>
                <a:spcPts val="0"/>
              </a:spcBef>
              <a:spcAft>
                <a:spcPts val="0"/>
              </a:spcAft>
              <a:buNone/>
            </a:pPr>
            <a:r>
              <a:t/>
            </a:r>
            <a:endParaRPr/>
          </a:p>
        </p:txBody>
      </p:sp>
      <p:pic>
        <p:nvPicPr>
          <p:cNvPr id="155" name="Google Shape;155;p24"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56" name="Google Shape;156;p24" title="Screenshot 2025-05-27 at 10.41.10.png"/>
          <p:cNvPicPr preferRelativeResize="0"/>
          <p:nvPr/>
        </p:nvPicPr>
        <p:blipFill>
          <a:blip r:embed="rId4">
            <a:alphaModFix/>
          </a:blip>
          <a:stretch>
            <a:fillRect/>
          </a:stretch>
        </p:blipFill>
        <p:spPr>
          <a:xfrm>
            <a:off x="90425" y="1367813"/>
            <a:ext cx="8839200" cy="24078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Implementación - estructura - tools</a:t>
            </a:r>
            <a:endParaRPr sz="2500"/>
          </a:p>
          <a:p>
            <a:pPr indent="0" lvl="0" marL="0" rtl="0" algn="l">
              <a:spcBef>
                <a:spcPts val="0"/>
              </a:spcBef>
              <a:spcAft>
                <a:spcPts val="0"/>
              </a:spcAft>
              <a:buNone/>
            </a:pPr>
            <a:r>
              <a:t/>
            </a:r>
            <a:endParaRPr/>
          </a:p>
        </p:txBody>
      </p:sp>
      <p:pic>
        <p:nvPicPr>
          <p:cNvPr id="162" name="Google Shape;162;p25"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63" name="Google Shape;163;p25" title="Screenshot 2025-05-27 at 10.42.13.png"/>
          <p:cNvPicPr preferRelativeResize="0"/>
          <p:nvPr/>
        </p:nvPicPr>
        <p:blipFill>
          <a:blip r:embed="rId4">
            <a:alphaModFix/>
          </a:blip>
          <a:stretch>
            <a:fillRect/>
          </a:stretch>
        </p:blipFill>
        <p:spPr>
          <a:xfrm>
            <a:off x="152400" y="1026351"/>
            <a:ext cx="8839199" cy="390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Implementación - estructura - Resource</a:t>
            </a:r>
            <a:endParaRPr sz="2500"/>
          </a:p>
          <a:p>
            <a:pPr indent="0" lvl="0" marL="0" rtl="0" algn="l">
              <a:spcBef>
                <a:spcPts val="0"/>
              </a:spcBef>
              <a:spcAft>
                <a:spcPts val="0"/>
              </a:spcAft>
              <a:buNone/>
            </a:pPr>
            <a:r>
              <a:t/>
            </a:r>
            <a:endParaRPr/>
          </a:p>
        </p:txBody>
      </p:sp>
      <p:pic>
        <p:nvPicPr>
          <p:cNvPr id="169" name="Google Shape;169;p26"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70" name="Google Shape;170;p26" title="Screenshot 2025-05-27 at 10.42.27.png"/>
          <p:cNvPicPr preferRelativeResize="0"/>
          <p:nvPr/>
        </p:nvPicPr>
        <p:blipFill>
          <a:blip r:embed="rId4">
            <a:alphaModFix/>
          </a:blip>
          <a:stretch>
            <a:fillRect/>
          </a:stretch>
        </p:blipFill>
        <p:spPr>
          <a:xfrm>
            <a:off x="395538" y="973226"/>
            <a:ext cx="8352919" cy="396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Implementación - estructura - Prompt</a:t>
            </a:r>
            <a:endParaRPr sz="2500"/>
          </a:p>
          <a:p>
            <a:pPr indent="0" lvl="0" marL="0" rtl="0" algn="l">
              <a:spcBef>
                <a:spcPts val="0"/>
              </a:spcBef>
              <a:spcAft>
                <a:spcPts val="0"/>
              </a:spcAft>
              <a:buNone/>
            </a:pPr>
            <a:r>
              <a:t/>
            </a:r>
            <a:endParaRPr/>
          </a:p>
        </p:txBody>
      </p:sp>
      <p:pic>
        <p:nvPicPr>
          <p:cNvPr id="176" name="Google Shape;176;p27"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77" name="Google Shape;177;p27" title="Screenshot 2025-05-27 at 10.42.38.png"/>
          <p:cNvPicPr preferRelativeResize="0"/>
          <p:nvPr/>
        </p:nvPicPr>
        <p:blipFill>
          <a:blip r:embed="rId4">
            <a:alphaModFix/>
          </a:blip>
          <a:stretch>
            <a:fillRect/>
          </a:stretch>
        </p:blipFill>
        <p:spPr>
          <a:xfrm>
            <a:off x="159300" y="1000338"/>
            <a:ext cx="8839202" cy="31428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Implementación - estructura - definir el transporte</a:t>
            </a:r>
            <a:endParaRPr sz="2500"/>
          </a:p>
          <a:p>
            <a:pPr indent="0" lvl="0" marL="0" rtl="0" algn="l">
              <a:spcBef>
                <a:spcPts val="0"/>
              </a:spcBef>
              <a:spcAft>
                <a:spcPts val="0"/>
              </a:spcAft>
              <a:buNone/>
            </a:pPr>
            <a:r>
              <a:t/>
            </a:r>
            <a:endParaRPr/>
          </a:p>
        </p:txBody>
      </p:sp>
      <p:pic>
        <p:nvPicPr>
          <p:cNvPr id="183" name="Google Shape;183;p28"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84" name="Google Shape;184;p28" title="Screenshot 2025-05-27 at 10.45.57.png"/>
          <p:cNvPicPr preferRelativeResize="0"/>
          <p:nvPr/>
        </p:nvPicPr>
        <p:blipFill>
          <a:blip r:embed="rId4">
            <a:alphaModFix/>
          </a:blip>
          <a:stretch>
            <a:fillRect/>
          </a:stretch>
        </p:blipFill>
        <p:spPr>
          <a:xfrm>
            <a:off x="152400" y="1849676"/>
            <a:ext cx="8839200" cy="152034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Depuración</a:t>
            </a:r>
            <a:endParaRPr sz="2500"/>
          </a:p>
          <a:p>
            <a:pPr indent="0" lvl="0" marL="0" rtl="0" algn="l">
              <a:spcBef>
                <a:spcPts val="0"/>
              </a:spcBef>
              <a:spcAft>
                <a:spcPts val="0"/>
              </a:spcAft>
              <a:buNone/>
            </a:pPr>
            <a:r>
              <a:t/>
            </a:r>
            <a:endParaRPr/>
          </a:p>
        </p:txBody>
      </p:sp>
      <p:sp>
        <p:nvSpPr>
          <p:cNvPr id="190" name="Google Shape;190;p29"/>
          <p:cNvSpPr txBox="1"/>
          <p:nvPr>
            <p:ph idx="1" type="body"/>
          </p:nvPr>
        </p:nvSpPr>
        <p:spPr>
          <a:xfrm>
            <a:off x="311700" y="1152475"/>
            <a:ext cx="4699200" cy="34164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95000"/>
              </a:lnSpc>
              <a:spcBef>
                <a:spcPts val="1200"/>
              </a:spcBef>
              <a:spcAft>
                <a:spcPts val="0"/>
              </a:spcAft>
              <a:buNone/>
            </a:pPr>
            <a:r>
              <a:t/>
            </a:r>
            <a:endParaRPr sz="1100">
              <a:solidFill>
                <a:schemeClr val="dk1"/>
              </a:solidFill>
            </a:endParaRPr>
          </a:p>
          <a:p>
            <a:pPr indent="0" lvl="0" marL="0" rtl="0" algn="l">
              <a:lnSpc>
                <a:spcPct val="95000"/>
              </a:lnSpc>
              <a:spcBef>
                <a:spcPts val="1200"/>
              </a:spcBef>
              <a:spcAft>
                <a:spcPts val="0"/>
              </a:spcAft>
              <a:buSzPts val="935"/>
              <a:buNone/>
            </a:pPr>
            <a:r>
              <a:t/>
            </a:r>
            <a:endParaRPr sz="1220">
              <a:solidFill>
                <a:schemeClr val="dk1"/>
              </a:solidFill>
            </a:endParaRPr>
          </a:p>
          <a:p>
            <a:pPr indent="0" lvl="0" marL="457200" rtl="0" algn="l">
              <a:lnSpc>
                <a:spcPct val="95000"/>
              </a:lnSpc>
              <a:spcBef>
                <a:spcPts val="1200"/>
              </a:spcBef>
              <a:spcAft>
                <a:spcPts val="0"/>
              </a:spcAft>
              <a:buSzPts val="935"/>
              <a:buNone/>
            </a:pPr>
            <a:r>
              <a:t/>
            </a:r>
            <a:endParaRPr sz="1475">
              <a:solidFill>
                <a:schemeClr val="dk1"/>
              </a:solidFill>
            </a:endParaRPr>
          </a:p>
          <a:p>
            <a:pPr indent="0" lvl="0" marL="0" rtl="0" algn="l">
              <a:lnSpc>
                <a:spcPct val="95000"/>
              </a:lnSpc>
              <a:spcBef>
                <a:spcPts val="1200"/>
              </a:spcBef>
              <a:spcAft>
                <a:spcPts val="1200"/>
              </a:spcAft>
              <a:buSzPts val="935"/>
              <a:buNone/>
            </a:pPr>
            <a:r>
              <a:t/>
            </a:r>
            <a:endParaRPr sz="1729"/>
          </a:p>
        </p:txBody>
      </p:sp>
      <p:pic>
        <p:nvPicPr>
          <p:cNvPr id="191" name="Google Shape;191;p29"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92" name="Google Shape;192;p29"/>
          <p:cNvPicPr preferRelativeResize="0"/>
          <p:nvPr/>
        </p:nvPicPr>
        <p:blipFill>
          <a:blip r:embed="rId4">
            <a:alphaModFix/>
          </a:blip>
          <a:stretch>
            <a:fillRect/>
          </a:stretch>
        </p:blipFill>
        <p:spPr>
          <a:xfrm>
            <a:off x="311700" y="818300"/>
            <a:ext cx="8586772" cy="3563850"/>
          </a:xfrm>
          <a:prstGeom prst="rect">
            <a:avLst/>
          </a:prstGeom>
          <a:noFill/>
          <a:ln>
            <a:noFill/>
          </a:ln>
        </p:spPr>
      </p:pic>
      <p:pic>
        <p:nvPicPr>
          <p:cNvPr id="193" name="Google Shape;193;p29"/>
          <p:cNvPicPr preferRelativeResize="0"/>
          <p:nvPr/>
        </p:nvPicPr>
        <p:blipFill>
          <a:blip r:embed="rId5">
            <a:alphaModFix/>
          </a:blip>
          <a:stretch>
            <a:fillRect/>
          </a:stretch>
        </p:blipFill>
        <p:spPr>
          <a:xfrm>
            <a:off x="985588" y="3966075"/>
            <a:ext cx="7239001" cy="110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Buenas prácticas</a:t>
            </a:r>
            <a:endParaRPr sz="2500"/>
          </a:p>
          <a:p>
            <a:pPr indent="0" lvl="0" marL="0" rtl="0" algn="l">
              <a:spcBef>
                <a:spcPts val="0"/>
              </a:spcBef>
              <a:spcAft>
                <a:spcPts val="0"/>
              </a:spcAft>
              <a:buNone/>
            </a:pPr>
            <a:r>
              <a:t/>
            </a:r>
            <a:endParaRPr/>
          </a:p>
        </p:txBody>
      </p:sp>
      <p:pic>
        <p:nvPicPr>
          <p:cNvPr id="199" name="Google Shape;199;p30"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200" name="Google Shape;200;p30" title="ChatGPT Image May 27, 2025, 10_16_26 AM.png"/>
          <p:cNvPicPr preferRelativeResize="0"/>
          <p:nvPr/>
        </p:nvPicPr>
        <p:blipFill>
          <a:blip r:embed="rId4">
            <a:alphaModFix/>
          </a:blip>
          <a:stretch>
            <a:fillRect/>
          </a:stretch>
        </p:blipFill>
        <p:spPr>
          <a:xfrm>
            <a:off x="1244275" y="653250"/>
            <a:ext cx="6655450" cy="4436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Retos de </a:t>
            </a:r>
            <a:r>
              <a:rPr lang="es" sz="2500"/>
              <a:t>Seguridad</a:t>
            </a:r>
            <a:endParaRPr sz="2500"/>
          </a:p>
          <a:p>
            <a:pPr indent="0" lvl="0" marL="0" rtl="0" algn="l">
              <a:spcBef>
                <a:spcPts val="0"/>
              </a:spcBef>
              <a:spcAft>
                <a:spcPts val="0"/>
              </a:spcAft>
              <a:buNone/>
            </a:pPr>
            <a:r>
              <a:t/>
            </a:r>
            <a:endParaRPr/>
          </a:p>
        </p:txBody>
      </p:sp>
      <p:sp>
        <p:nvSpPr>
          <p:cNvPr id="206" name="Google Shape;206;p31"/>
          <p:cNvSpPr txBox="1"/>
          <p:nvPr>
            <p:ph idx="1" type="body"/>
          </p:nvPr>
        </p:nvSpPr>
        <p:spPr>
          <a:xfrm>
            <a:off x="311700" y="873950"/>
            <a:ext cx="6045300" cy="40008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spcBef>
                <a:spcPts val="1200"/>
              </a:spcBef>
              <a:spcAft>
                <a:spcPts val="0"/>
              </a:spcAft>
              <a:buNone/>
            </a:pPr>
            <a:r>
              <a:rPr lang="es" sz="1500">
                <a:solidFill>
                  <a:schemeClr val="dk1"/>
                </a:solidFill>
              </a:rPr>
              <a:t>🧠 </a:t>
            </a:r>
            <a:r>
              <a:rPr b="1" lang="es" sz="1500">
                <a:solidFill>
                  <a:schemeClr val="dk1"/>
                </a:solidFill>
              </a:rPr>
              <a:t>Envenenamiento del modelo</a:t>
            </a:r>
            <a:r>
              <a:rPr lang="es" sz="1500">
                <a:solidFill>
                  <a:schemeClr val="dk1"/>
                </a:solidFill>
              </a:rPr>
              <a:t>: un servidor MCP malicioso puede responder con datos manipulados para alterar el comportamiento del LLM.</a:t>
            </a:r>
            <a:endParaRPr sz="1500">
              <a:solidFill>
                <a:schemeClr val="dk1"/>
              </a:solidFill>
            </a:endParaRPr>
          </a:p>
          <a:p>
            <a:pPr indent="0" lvl="0" marL="0" rtl="0" algn="l">
              <a:spcBef>
                <a:spcPts val="1600"/>
              </a:spcBef>
              <a:spcAft>
                <a:spcPts val="0"/>
              </a:spcAft>
              <a:buNone/>
            </a:pPr>
            <a:r>
              <a:rPr lang="es" sz="1500">
                <a:solidFill>
                  <a:schemeClr val="dk1"/>
                </a:solidFill>
              </a:rPr>
              <a:t>🛂 </a:t>
            </a:r>
            <a:r>
              <a:rPr b="1" lang="es" sz="1500">
                <a:solidFill>
                  <a:schemeClr val="dk1"/>
                </a:solidFill>
              </a:rPr>
              <a:t>Escalada de permisos</a:t>
            </a:r>
            <a:r>
              <a:rPr lang="es" sz="1500">
                <a:solidFill>
                  <a:schemeClr val="dk1"/>
                </a:solidFill>
              </a:rPr>
              <a:t>: si el manifest no está bien validado, un servidor podría declarar acciones peligrosas como seguras.</a:t>
            </a:r>
            <a:endParaRPr sz="1500">
              <a:solidFill>
                <a:schemeClr val="dk1"/>
              </a:solidFill>
            </a:endParaRPr>
          </a:p>
          <a:p>
            <a:pPr indent="0" lvl="0" marL="0" rtl="0" algn="l">
              <a:spcBef>
                <a:spcPts val="1600"/>
              </a:spcBef>
              <a:spcAft>
                <a:spcPts val="0"/>
              </a:spcAft>
              <a:buNone/>
            </a:pPr>
            <a:r>
              <a:rPr lang="es" sz="1500">
                <a:solidFill>
                  <a:schemeClr val="dk1"/>
                </a:solidFill>
              </a:rPr>
              <a:t>🔓 </a:t>
            </a:r>
            <a:r>
              <a:rPr b="1" lang="es" sz="1500">
                <a:solidFill>
                  <a:schemeClr val="dk1"/>
                </a:solidFill>
              </a:rPr>
              <a:t>Acceso a recursos privados</a:t>
            </a:r>
            <a:r>
              <a:rPr lang="es" sz="1500">
                <a:solidFill>
                  <a:schemeClr val="dk1"/>
                </a:solidFill>
              </a:rPr>
              <a:t>: un LLM podría invocar acciones sin el conocimiento del usuario si el host no exige confirmación.</a:t>
            </a:r>
            <a:endParaRPr sz="1500">
              <a:solidFill>
                <a:schemeClr val="dk1"/>
              </a:solidFill>
            </a:endParaRPr>
          </a:p>
          <a:p>
            <a:pPr indent="0" lvl="0" marL="0" rtl="0" algn="l">
              <a:spcBef>
                <a:spcPts val="1600"/>
              </a:spcBef>
              <a:spcAft>
                <a:spcPts val="0"/>
              </a:spcAft>
              <a:buNone/>
            </a:pPr>
            <a:r>
              <a:rPr lang="es" sz="1500">
                <a:solidFill>
                  <a:schemeClr val="dk1"/>
                </a:solidFill>
              </a:rPr>
              <a:t>🔍 </a:t>
            </a:r>
            <a:r>
              <a:rPr b="1" lang="es" sz="1500">
                <a:solidFill>
                  <a:schemeClr val="dk1"/>
                </a:solidFill>
              </a:rPr>
              <a:t>Filtración de datos</a:t>
            </a:r>
            <a:r>
              <a:rPr lang="es" sz="1500">
                <a:solidFill>
                  <a:schemeClr val="dk1"/>
                </a:solidFill>
              </a:rPr>
              <a:t>: un MCP podría registrar y filtrar argumentos o respuestas si no está aislado adecuadamente.</a:t>
            </a:r>
            <a:endParaRPr sz="1500">
              <a:solidFill>
                <a:schemeClr val="dk1"/>
              </a:solidFill>
            </a:endParaRPr>
          </a:p>
          <a:p>
            <a:pPr indent="0" lvl="0" marL="0" rtl="0" algn="l">
              <a:spcBef>
                <a:spcPts val="1600"/>
              </a:spcBef>
              <a:spcAft>
                <a:spcPts val="1200"/>
              </a:spcAft>
              <a:buNone/>
            </a:pPr>
            <a:r>
              <a:rPr lang="es" sz="1500">
                <a:solidFill>
                  <a:schemeClr val="dk1"/>
                </a:solidFill>
              </a:rPr>
              <a:t>🧾 </a:t>
            </a:r>
            <a:r>
              <a:rPr b="1" lang="es" sz="1500">
                <a:solidFill>
                  <a:schemeClr val="dk1"/>
                </a:solidFill>
              </a:rPr>
              <a:t>Logs falsificados:</a:t>
            </a:r>
            <a:r>
              <a:rPr lang="es" sz="1500">
                <a:solidFill>
                  <a:schemeClr val="dk1"/>
                </a:solidFill>
              </a:rPr>
              <a:t> un servidor MCP podría devolver respuestas erróneas sin trazabilidad clara si no se audita correctamente.</a:t>
            </a:r>
            <a:endParaRPr sz="1500">
              <a:solidFill>
                <a:schemeClr val="dk1"/>
              </a:solidFill>
            </a:endParaRPr>
          </a:p>
        </p:txBody>
      </p:sp>
      <p:pic>
        <p:nvPicPr>
          <p:cNvPr id="207" name="Google Shape;207;p31"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208" name="Google Shape;208;p31"/>
          <p:cNvPicPr preferRelativeResize="0"/>
          <p:nvPr/>
        </p:nvPicPr>
        <p:blipFill>
          <a:blip r:embed="rId4">
            <a:alphaModFix/>
          </a:blip>
          <a:stretch>
            <a:fillRect/>
          </a:stretch>
        </p:blipFill>
        <p:spPr>
          <a:xfrm>
            <a:off x="6422625" y="1543850"/>
            <a:ext cx="2661000" cy="2661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0" y="4138200"/>
            <a:ext cx="9144000" cy="970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p:nvPr/>
        </p:nvSpPr>
        <p:spPr>
          <a:xfrm>
            <a:off x="344275" y="957100"/>
            <a:ext cx="8317800" cy="2843700"/>
          </a:xfrm>
          <a:prstGeom prst="rect">
            <a:avLst/>
          </a:prstGeom>
          <a:solidFill>
            <a:srgbClr val="212121">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type="ctrTitle"/>
          </p:nvPr>
        </p:nvSpPr>
        <p:spPr>
          <a:xfrm>
            <a:off x="68025" y="89125"/>
            <a:ext cx="8950500" cy="704700"/>
          </a:xfrm>
          <a:prstGeom prst="rect">
            <a:avLst/>
          </a:prstGeom>
          <a:solidFill>
            <a:srgbClr val="212121">
              <a:alpha val="80000"/>
            </a:srgbClr>
          </a:solidFill>
        </p:spPr>
        <p:txBody>
          <a:bodyPr anchorCtr="0" anchor="b" bIns="91425" lIns="91425" spcFirstLastPara="1" rIns="91425" wrap="square" tIns="91425">
            <a:noAutofit/>
          </a:bodyPr>
          <a:lstStyle/>
          <a:p>
            <a:pPr indent="0" lvl="0" marL="0" rtl="0" algn="l">
              <a:spcBef>
                <a:spcPts val="0"/>
              </a:spcBef>
              <a:spcAft>
                <a:spcPts val="0"/>
              </a:spcAft>
              <a:buSzPts val="990"/>
              <a:buNone/>
            </a:pPr>
            <a:r>
              <a:rPr lang="es" sz="2880"/>
              <a:t>MCP: Un Protocolo para Gobernarlos a Todos.</a:t>
            </a:r>
            <a:endParaRPr sz="2880"/>
          </a:p>
        </p:txBody>
      </p:sp>
      <p:sp>
        <p:nvSpPr>
          <p:cNvPr id="66" name="Google Shape;66;p14">
            <a:hlinkClick r:id="rId3"/>
          </p:cNvPr>
          <p:cNvSpPr txBox="1"/>
          <p:nvPr>
            <p:ph idx="1" type="subTitle"/>
          </p:nvPr>
        </p:nvSpPr>
        <p:spPr>
          <a:xfrm>
            <a:off x="1313900" y="1263188"/>
            <a:ext cx="7190700" cy="448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sz="2300">
                <a:solidFill>
                  <a:schemeClr val="dk1"/>
                </a:solidFill>
              </a:rPr>
              <a:t>https://www.linkedin.com/company/centic/</a:t>
            </a:r>
            <a:endParaRPr sz="2300">
              <a:solidFill>
                <a:schemeClr val="dk1"/>
              </a:solidFill>
            </a:endParaRPr>
          </a:p>
        </p:txBody>
      </p:sp>
      <p:pic>
        <p:nvPicPr>
          <p:cNvPr id="67" name="Google Shape;67;p14" title="sauron.png"/>
          <p:cNvPicPr preferRelativeResize="0"/>
          <p:nvPr/>
        </p:nvPicPr>
        <p:blipFill>
          <a:blip r:embed="rId4">
            <a:alphaModFix/>
          </a:blip>
          <a:stretch>
            <a:fillRect/>
          </a:stretch>
        </p:blipFill>
        <p:spPr>
          <a:xfrm>
            <a:off x="8270050" y="0"/>
            <a:ext cx="873951" cy="873951"/>
          </a:xfrm>
          <a:prstGeom prst="rect">
            <a:avLst/>
          </a:prstGeom>
          <a:noFill/>
          <a:ln>
            <a:noFill/>
          </a:ln>
        </p:spPr>
      </p:pic>
      <p:pic>
        <p:nvPicPr>
          <p:cNvPr id="68" name="Google Shape;68;p14"/>
          <p:cNvPicPr preferRelativeResize="0"/>
          <p:nvPr/>
        </p:nvPicPr>
        <p:blipFill>
          <a:blip r:embed="rId5">
            <a:alphaModFix/>
          </a:blip>
          <a:stretch>
            <a:fillRect/>
          </a:stretch>
        </p:blipFill>
        <p:spPr>
          <a:xfrm>
            <a:off x="1996225" y="2926025"/>
            <a:ext cx="792600" cy="792600"/>
          </a:xfrm>
          <a:prstGeom prst="rect">
            <a:avLst/>
          </a:prstGeom>
          <a:noFill/>
          <a:ln>
            <a:noFill/>
          </a:ln>
        </p:spPr>
      </p:pic>
      <p:pic>
        <p:nvPicPr>
          <p:cNvPr id="69" name="Google Shape;69;p14"/>
          <p:cNvPicPr preferRelativeResize="0"/>
          <p:nvPr/>
        </p:nvPicPr>
        <p:blipFill>
          <a:blip r:embed="rId6">
            <a:alphaModFix/>
          </a:blip>
          <a:stretch>
            <a:fillRect/>
          </a:stretch>
        </p:blipFill>
        <p:spPr>
          <a:xfrm>
            <a:off x="1203626" y="1964150"/>
            <a:ext cx="792600" cy="792600"/>
          </a:xfrm>
          <a:prstGeom prst="rect">
            <a:avLst/>
          </a:prstGeom>
          <a:noFill/>
          <a:ln>
            <a:noFill/>
          </a:ln>
        </p:spPr>
      </p:pic>
      <p:pic>
        <p:nvPicPr>
          <p:cNvPr id="70" name="Google Shape;70;p14"/>
          <p:cNvPicPr preferRelativeResize="0"/>
          <p:nvPr/>
        </p:nvPicPr>
        <p:blipFill>
          <a:blip r:embed="rId7">
            <a:alphaModFix/>
          </a:blip>
          <a:stretch>
            <a:fillRect/>
          </a:stretch>
        </p:blipFill>
        <p:spPr>
          <a:xfrm>
            <a:off x="411025" y="1050113"/>
            <a:ext cx="792600" cy="792600"/>
          </a:xfrm>
          <a:prstGeom prst="rect">
            <a:avLst/>
          </a:prstGeom>
          <a:noFill/>
          <a:ln>
            <a:noFill/>
          </a:ln>
        </p:spPr>
      </p:pic>
      <p:sp>
        <p:nvSpPr>
          <p:cNvPr id="71" name="Google Shape;71;p14"/>
          <p:cNvSpPr txBox="1"/>
          <p:nvPr>
            <p:ph idx="1" type="subTitle"/>
          </p:nvPr>
        </p:nvSpPr>
        <p:spPr>
          <a:xfrm>
            <a:off x="2123950" y="2136200"/>
            <a:ext cx="5745600" cy="448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sz="2300">
                <a:solidFill>
                  <a:schemeClr val="dk1"/>
                </a:solidFill>
              </a:rPr>
              <a:t>https://www.linkedin.com/in/juanjofp/</a:t>
            </a:r>
            <a:endParaRPr sz="2300">
              <a:solidFill>
                <a:schemeClr val="dk1"/>
              </a:solidFill>
            </a:endParaRPr>
          </a:p>
        </p:txBody>
      </p:sp>
      <p:sp>
        <p:nvSpPr>
          <p:cNvPr id="72" name="Google Shape;72;p14"/>
          <p:cNvSpPr txBox="1"/>
          <p:nvPr>
            <p:ph idx="1" type="subTitle"/>
          </p:nvPr>
        </p:nvSpPr>
        <p:spPr>
          <a:xfrm>
            <a:off x="2828200" y="3098075"/>
            <a:ext cx="5745600" cy="448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sz="2300">
                <a:solidFill>
                  <a:schemeClr val="dk1"/>
                </a:solidFill>
              </a:rPr>
              <a:t>https://www.linkedin.com/in/pacobravolozano/</a:t>
            </a:r>
            <a:endParaRPr sz="2300">
              <a:solidFill>
                <a:schemeClr val="dk1"/>
              </a:solidFill>
            </a:endParaRPr>
          </a:p>
        </p:txBody>
      </p:sp>
      <p:pic>
        <p:nvPicPr>
          <p:cNvPr id="73" name="Google Shape;73;p14"/>
          <p:cNvPicPr preferRelativeResize="0"/>
          <p:nvPr/>
        </p:nvPicPr>
        <p:blipFill>
          <a:blip r:embed="rId8">
            <a:alphaModFix/>
          </a:blip>
          <a:stretch>
            <a:fillRect/>
          </a:stretch>
        </p:blipFill>
        <p:spPr>
          <a:xfrm>
            <a:off x="15750" y="4165775"/>
            <a:ext cx="7488380" cy="873950"/>
          </a:xfrm>
          <a:prstGeom prst="rect">
            <a:avLst/>
          </a:prstGeom>
          <a:noFill/>
          <a:ln>
            <a:noFill/>
          </a:ln>
        </p:spPr>
      </p:pic>
      <p:pic>
        <p:nvPicPr>
          <p:cNvPr id="74" name="Google Shape;74;p14"/>
          <p:cNvPicPr preferRelativeResize="0"/>
          <p:nvPr/>
        </p:nvPicPr>
        <p:blipFill>
          <a:blip r:embed="rId9">
            <a:alphaModFix/>
          </a:blip>
          <a:stretch>
            <a:fillRect/>
          </a:stretch>
        </p:blipFill>
        <p:spPr>
          <a:xfrm>
            <a:off x="7580325" y="4170925"/>
            <a:ext cx="1594020" cy="792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11700" y="445025"/>
            <a:ext cx="8520600" cy="572700"/>
          </a:xfrm>
          <a:prstGeom prst="rect">
            <a:avLst/>
          </a:prstGeom>
          <a:solidFill>
            <a:schemeClr val="dk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Demo de uso</a:t>
            </a:r>
            <a:endParaRPr/>
          </a:p>
        </p:txBody>
      </p:sp>
      <p:pic>
        <p:nvPicPr>
          <p:cNvPr id="214" name="Google Shape;214;p32"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215" name="Google Shape;215;p32" title="ChatGPT Image May 16, 2025, 03_16_08 PM.png"/>
          <p:cNvPicPr preferRelativeResize="0"/>
          <p:nvPr/>
        </p:nvPicPr>
        <p:blipFill>
          <a:blip r:embed="rId4">
            <a:alphaModFix/>
          </a:blip>
          <a:stretch>
            <a:fillRect/>
          </a:stretch>
        </p:blipFill>
        <p:spPr>
          <a:xfrm>
            <a:off x="1998025" y="1158774"/>
            <a:ext cx="5147950" cy="3431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Integración: Chats de usuario</a:t>
            </a:r>
            <a:endParaRPr sz="2500"/>
          </a:p>
          <a:p>
            <a:pPr indent="0" lvl="0" marL="0" rtl="0" algn="l">
              <a:spcBef>
                <a:spcPts val="0"/>
              </a:spcBef>
              <a:spcAft>
                <a:spcPts val="0"/>
              </a:spcAft>
              <a:buNone/>
            </a:pPr>
            <a:r>
              <a:t/>
            </a:r>
            <a:endParaRPr/>
          </a:p>
        </p:txBody>
      </p:sp>
      <p:sp>
        <p:nvSpPr>
          <p:cNvPr id="221" name="Google Shape;221;p33"/>
          <p:cNvSpPr txBox="1"/>
          <p:nvPr>
            <p:ph idx="1" type="body"/>
          </p:nvPr>
        </p:nvSpPr>
        <p:spPr>
          <a:xfrm>
            <a:off x="100025" y="688325"/>
            <a:ext cx="8895900" cy="135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s" sz="1200">
                <a:solidFill>
                  <a:schemeClr val="dk1"/>
                </a:solidFill>
              </a:rPr>
              <a:t>Los Chatbot con soporte MCP funcionan como hosts y son capaces de crear clientes que </a:t>
            </a:r>
            <a:r>
              <a:rPr lang="es" sz="1200">
                <a:solidFill>
                  <a:schemeClr val="dk1"/>
                </a:solidFill>
              </a:rPr>
              <a:t>consumen</a:t>
            </a:r>
            <a:r>
              <a:rPr lang="es" sz="1200">
                <a:solidFill>
                  <a:schemeClr val="dk1"/>
                </a:solidFill>
              </a:rPr>
              <a:t> servidores MCP, de terceros o propios, simplemente con </a:t>
            </a:r>
            <a:r>
              <a:rPr lang="es" sz="1200">
                <a:solidFill>
                  <a:schemeClr val="dk1"/>
                </a:solidFill>
              </a:rPr>
              <a:t>configurarlos, haciendo uso de un LLM seleccionado</a:t>
            </a:r>
            <a:r>
              <a:rPr lang="es" sz="1200">
                <a:solidFill>
                  <a:schemeClr val="dk1"/>
                </a:solidFill>
              </a:rPr>
              <a:t>:</a:t>
            </a:r>
            <a:endParaRPr sz="1200">
              <a:solidFill>
                <a:schemeClr val="dk1"/>
              </a:solidFill>
            </a:endParaRPr>
          </a:p>
          <a:p>
            <a:pPr indent="-304800" lvl="0" marL="457200" rtl="0" algn="l">
              <a:spcBef>
                <a:spcPts val="1600"/>
              </a:spcBef>
              <a:spcAft>
                <a:spcPts val="0"/>
              </a:spcAft>
              <a:buClr>
                <a:schemeClr val="dk1"/>
              </a:buClr>
              <a:buSzPts val="1200"/>
              <a:buChar char="●"/>
            </a:pPr>
            <a:r>
              <a:rPr lang="es" sz="1200">
                <a:solidFill>
                  <a:schemeClr val="dk1"/>
                </a:solidFill>
              </a:rPr>
              <a:t>Claude Desktop (panel ⚙ MCP)</a:t>
            </a:r>
            <a:endParaRPr sz="10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ChatGPT (beta)</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Chats Opensource</a:t>
            </a:r>
            <a:endParaRPr sz="1200">
              <a:solidFill>
                <a:schemeClr val="dk1"/>
              </a:solidFill>
            </a:endParaRPr>
          </a:p>
          <a:p>
            <a:pPr indent="0" lvl="0" marL="457200" rtl="0" algn="l">
              <a:spcBef>
                <a:spcPts val="1600"/>
              </a:spcBef>
              <a:spcAft>
                <a:spcPts val="1200"/>
              </a:spcAft>
              <a:buNone/>
            </a:pPr>
            <a:r>
              <a:t/>
            </a:r>
            <a:endParaRPr sz="1200">
              <a:solidFill>
                <a:schemeClr val="dk1"/>
              </a:solidFill>
            </a:endParaRPr>
          </a:p>
        </p:txBody>
      </p:sp>
      <p:pic>
        <p:nvPicPr>
          <p:cNvPr id="222" name="Google Shape;222;p33"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223" name="Google Shape;223;p33"/>
          <p:cNvPicPr preferRelativeResize="0"/>
          <p:nvPr/>
        </p:nvPicPr>
        <p:blipFill>
          <a:blip r:embed="rId4">
            <a:alphaModFix/>
          </a:blip>
          <a:stretch>
            <a:fillRect/>
          </a:stretch>
        </p:blipFill>
        <p:spPr>
          <a:xfrm>
            <a:off x="100025" y="2076099"/>
            <a:ext cx="5353006" cy="2966626"/>
          </a:xfrm>
          <a:prstGeom prst="rect">
            <a:avLst/>
          </a:prstGeom>
          <a:noFill/>
          <a:ln>
            <a:noFill/>
          </a:ln>
        </p:spPr>
      </p:pic>
      <p:pic>
        <p:nvPicPr>
          <p:cNvPr id="224" name="Google Shape;224;p33"/>
          <p:cNvPicPr preferRelativeResize="0"/>
          <p:nvPr/>
        </p:nvPicPr>
        <p:blipFill>
          <a:blip r:embed="rId5">
            <a:alphaModFix/>
          </a:blip>
          <a:stretch>
            <a:fillRect/>
          </a:stretch>
        </p:blipFill>
        <p:spPr>
          <a:xfrm>
            <a:off x="5569350" y="2106350"/>
            <a:ext cx="3426587" cy="2966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Integración: Editores (IDE)</a:t>
            </a:r>
            <a:endParaRPr sz="2500"/>
          </a:p>
          <a:p>
            <a:pPr indent="0" lvl="0" marL="0" rtl="0" algn="l">
              <a:spcBef>
                <a:spcPts val="0"/>
              </a:spcBef>
              <a:spcAft>
                <a:spcPts val="0"/>
              </a:spcAft>
              <a:buNone/>
            </a:pPr>
            <a:r>
              <a:t/>
            </a:r>
            <a:endParaRPr/>
          </a:p>
        </p:txBody>
      </p:sp>
      <p:pic>
        <p:nvPicPr>
          <p:cNvPr id="230" name="Google Shape;230;p34"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231" name="Google Shape;231;p34" title="vscodemcp.png"/>
          <p:cNvPicPr preferRelativeResize="0"/>
          <p:nvPr/>
        </p:nvPicPr>
        <p:blipFill>
          <a:blip r:embed="rId4">
            <a:alphaModFix/>
          </a:blip>
          <a:stretch>
            <a:fillRect/>
          </a:stretch>
        </p:blipFill>
        <p:spPr>
          <a:xfrm>
            <a:off x="249450" y="1598150"/>
            <a:ext cx="8575923" cy="3308576"/>
          </a:xfrm>
          <a:prstGeom prst="rect">
            <a:avLst/>
          </a:prstGeom>
          <a:noFill/>
          <a:ln>
            <a:noFill/>
          </a:ln>
        </p:spPr>
      </p:pic>
      <p:sp>
        <p:nvSpPr>
          <p:cNvPr id="232" name="Google Shape;232;p34"/>
          <p:cNvSpPr txBox="1"/>
          <p:nvPr/>
        </p:nvSpPr>
        <p:spPr>
          <a:xfrm>
            <a:off x="4785175" y="4267975"/>
            <a:ext cx="355200" cy="343200"/>
          </a:xfrm>
          <a:prstGeom prst="rect">
            <a:avLst/>
          </a:prstGeom>
          <a:solidFill>
            <a:srgbClr val="212121">
              <a:alpha val="80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pic>
        <p:nvPicPr>
          <p:cNvPr id="233" name="Google Shape;233;p34"/>
          <p:cNvPicPr preferRelativeResize="0"/>
          <p:nvPr/>
        </p:nvPicPr>
        <p:blipFill>
          <a:blip r:embed="rId5">
            <a:alphaModFix/>
          </a:blip>
          <a:stretch>
            <a:fillRect/>
          </a:stretch>
        </p:blipFill>
        <p:spPr>
          <a:xfrm>
            <a:off x="6878125" y="724675"/>
            <a:ext cx="1090775" cy="725850"/>
          </a:xfrm>
          <a:prstGeom prst="rect">
            <a:avLst/>
          </a:prstGeom>
          <a:noFill/>
          <a:ln>
            <a:noFill/>
          </a:ln>
        </p:spPr>
      </p:pic>
      <p:pic>
        <p:nvPicPr>
          <p:cNvPr id="234" name="Google Shape;234;p34"/>
          <p:cNvPicPr preferRelativeResize="0"/>
          <p:nvPr/>
        </p:nvPicPr>
        <p:blipFill>
          <a:blip r:embed="rId6">
            <a:alphaModFix/>
          </a:blip>
          <a:stretch>
            <a:fillRect/>
          </a:stretch>
        </p:blipFill>
        <p:spPr>
          <a:xfrm>
            <a:off x="4944294" y="724675"/>
            <a:ext cx="1861287" cy="725850"/>
          </a:xfrm>
          <a:prstGeom prst="rect">
            <a:avLst/>
          </a:prstGeom>
          <a:noFill/>
          <a:ln>
            <a:noFill/>
          </a:ln>
        </p:spPr>
      </p:pic>
      <p:pic>
        <p:nvPicPr>
          <p:cNvPr id="235" name="Google Shape;235;p34"/>
          <p:cNvPicPr preferRelativeResize="0"/>
          <p:nvPr/>
        </p:nvPicPr>
        <p:blipFill>
          <a:blip r:embed="rId7">
            <a:alphaModFix/>
          </a:blip>
          <a:stretch>
            <a:fillRect/>
          </a:stretch>
        </p:blipFill>
        <p:spPr>
          <a:xfrm>
            <a:off x="3129725" y="724675"/>
            <a:ext cx="1742036" cy="725850"/>
          </a:xfrm>
          <a:prstGeom prst="rect">
            <a:avLst/>
          </a:prstGeom>
          <a:noFill/>
          <a:ln>
            <a:noFill/>
          </a:ln>
        </p:spPr>
      </p:pic>
      <p:pic>
        <p:nvPicPr>
          <p:cNvPr id="236" name="Google Shape;236;p34"/>
          <p:cNvPicPr preferRelativeResize="0"/>
          <p:nvPr/>
        </p:nvPicPr>
        <p:blipFill>
          <a:blip r:embed="rId8">
            <a:alphaModFix/>
          </a:blip>
          <a:stretch>
            <a:fillRect/>
          </a:stretch>
        </p:blipFill>
        <p:spPr>
          <a:xfrm>
            <a:off x="2361073" y="739548"/>
            <a:ext cx="696112" cy="696112"/>
          </a:xfrm>
          <a:prstGeom prst="rect">
            <a:avLst/>
          </a:prstGeom>
          <a:noFill/>
          <a:ln>
            <a:noFill/>
          </a:ln>
        </p:spPr>
      </p:pic>
      <p:pic>
        <p:nvPicPr>
          <p:cNvPr id="237" name="Google Shape;237;p34"/>
          <p:cNvPicPr preferRelativeResize="0"/>
          <p:nvPr/>
        </p:nvPicPr>
        <p:blipFill>
          <a:blip r:embed="rId9">
            <a:alphaModFix/>
          </a:blip>
          <a:stretch>
            <a:fillRect/>
          </a:stretch>
        </p:blipFill>
        <p:spPr>
          <a:xfrm>
            <a:off x="624800" y="706750"/>
            <a:ext cx="1663721" cy="761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1593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Integración: Frameworks</a:t>
            </a:r>
            <a:endParaRPr sz="2500"/>
          </a:p>
          <a:p>
            <a:pPr indent="0" lvl="0" marL="0" rtl="0" algn="l">
              <a:spcBef>
                <a:spcPts val="0"/>
              </a:spcBef>
              <a:spcAft>
                <a:spcPts val="0"/>
              </a:spcAft>
              <a:buNone/>
            </a:pPr>
            <a:r>
              <a:t/>
            </a:r>
            <a:endParaRPr/>
          </a:p>
        </p:txBody>
      </p:sp>
      <p:sp>
        <p:nvSpPr>
          <p:cNvPr id="243" name="Google Shape;243;p35"/>
          <p:cNvSpPr txBox="1"/>
          <p:nvPr>
            <p:ph idx="1" type="body"/>
          </p:nvPr>
        </p:nvSpPr>
        <p:spPr>
          <a:xfrm>
            <a:off x="225325" y="705575"/>
            <a:ext cx="1744500" cy="3822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spcBef>
                <a:spcPts val="1200"/>
              </a:spcBef>
              <a:spcAft>
                <a:spcPts val="0"/>
              </a:spcAft>
              <a:buNone/>
            </a:pPr>
            <a:r>
              <a:rPr b="1" lang="es" sz="1500">
                <a:solidFill>
                  <a:schemeClr val="dk1"/>
                </a:solidFill>
              </a:rPr>
              <a:t>OpenAI Agents</a:t>
            </a:r>
            <a:endParaRPr sz="1500">
              <a:solidFill>
                <a:schemeClr val="dk1"/>
              </a:solidFill>
            </a:endParaRPr>
          </a:p>
          <a:p>
            <a:pPr indent="0" lvl="0" marL="457200" rtl="0" algn="l">
              <a:spcBef>
                <a:spcPts val="1600"/>
              </a:spcBef>
              <a:spcAft>
                <a:spcPts val="1200"/>
              </a:spcAft>
              <a:buNone/>
            </a:pPr>
            <a:r>
              <a:t/>
            </a:r>
            <a:endParaRPr sz="1500">
              <a:solidFill>
                <a:schemeClr val="dk1"/>
              </a:solidFill>
            </a:endParaRPr>
          </a:p>
        </p:txBody>
      </p:sp>
      <p:pic>
        <p:nvPicPr>
          <p:cNvPr id="244" name="Google Shape;244;p35" title="sauron.png"/>
          <p:cNvPicPr preferRelativeResize="0"/>
          <p:nvPr/>
        </p:nvPicPr>
        <p:blipFill>
          <a:blip r:embed="rId3">
            <a:alphaModFix/>
          </a:blip>
          <a:stretch>
            <a:fillRect/>
          </a:stretch>
        </p:blipFill>
        <p:spPr>
          <a:xfrm>
            <a:off x="8270050" y="0"/>
            <a:ext cx="873951" cy="873951"/>
          </a:xfrm>
          <a:prstGeom prst="rect">
            <a:avLst/>
          </a:prstGeom>
          <a:noFill/>
          <a:ln>
            <a:noFill/>
          </a:ln>
        </p:spPr>
      </p:pic>
      <p:sp>
        <p:nvSpPr>
          <p:cNvPr id="245" name="Google Shape;245;p35"/>
          <p:cNvSpPr txBox="1"/>
          <p:nvPr>
            <p:ph idx="1" type="body"/>
          </p:nvPr>
        </p:nvSpPr>
        <p:spPr>
          <a:xfrm>
            <a:off x="248875" y="3526150"/>
            <a:ext cx="1345500" cy="3822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spcBef>
                <a:spcPts val="1200"/>
              </a:spcBef>
              <a:spcAft>
                <a:spcPts val="1200"/>
              </a:spcAft>
              <a:buNone/>
            </a:pPr>
            <a:r>
              <a:rPr b="1" lang="es" sz="1500">
                <a:solidFill>
                  <a:schemeClr val="dk1"/>
                </a:solidFill>
              </a:rPr>
              <a:t>Google </a:t>
            </a:r>
            <a:r>
              <a:rPr b="1" lang="es" sz="1500">
                <a:solidFill>
                  <a:schemeClr val="dk1"/>
                </a:solidFill>
              </a:rPr>
              <a:t>ADK</a:t>
            </a:r>
            <a:endParaRPr sz="1500">
              <a:solidFill>
                <a:schemeClr val="dk1"/>
              </a:solidFill>
            </a:endParaRPr>
          </a:p>
        </p:txBody>
      </p:sp>
      <p:sp>
        <p:nvSpPr>
          <p:cNvPr id="246" name="Google Shape;246;p35"/>
          <p:cNvSpPr txBox="1"/>
          <p:nvPr>
            <p:ph idx="1" type="body"/>
          </p:nvPr>
        </p:nvSpPr>
        <p:spPr>
          <a:xfrm>
            <a:off x="248875" y="2037225"/>
            <a:ext cx="1298400" cy="3822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spcBef>
                <a:spcPts val="1200"/>
              </a:spcBef>
              <a:spcAft>
                <a:spcPts val="1600"/>
              </a:spcAft>
              <a:buNone/>
            </a:pPr>
            <a:r>
              <a:rPr b="1" lang="es" sz="1500">
                <a:solidFill>
                  <a:schemeClr val="dk1"/>
                </a:solidFill>
              </a:rPr>
              <a:t>Claude SDK</a:t>
            </a:r>
            <a:endParaRPr sz="1500">
              <a:solidFill>
                <a:schemeClr val="dk1"/>
              </a:solidFill>
            </a:endParaRPr>
          </a:p>
        </p:txBody>
      </p:sp>
      <p:sp>
        <p:nvSpPr>
          <p:cNvPr id="247" name="Google Shape;247;p35"/>
          <p:cNvSpPr txBox="1"/>
          <p:nvPr>
            <p:ph idx="1" type="body"/>
          </p:nvPr>
        </p:nvSpPr>
        <p:spPr>
          <a:xfrm>
            <a:off x="3796675" y="705575"/>
            <a:ext cx="1979400" cy="3822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spcBef>
                <a:spcPts val="1200"/>
              </a:spcBef>
              <a:spcAft>
                <a:spcPts val="1600"/>
              </a:spcAft>
              <a:buNone/>
            </a:pPr>
            <a:r>
              <a:rPr b="1" lang="es" sz="1500">
                <a:solidFill>
                  <a:schemeClr val="dk1"/>
                </a:solidFill>
              </a:rPr>
              <a:t>Agentic Framework</a:t>
            </a:r>
            <a:r>
              <a:rPr lang="es" sz="1500">
                <a:solidFill>
                  <a:schemeClr val="dk1"/>
                </a:solidFill>
              </a:rPr>
              <a:t> </a:t>
            </a:r>
            <a:endParaRPr sz="1500">
              <a:solidFill>
                <a:schemeClr val="dk1"/>
              </a:solidFill>
            </a:endParaRPr>
          </a:p>
        </p:txBody>
      </p:sp>
      <p:sp>
        <p:nvSpPr>
          <p:cNvPr id="248" name="Google Shape;248;p35"/>
          <p:cNvSpPr txBox="1"/>
          <p:nvPr>
            <p:ph idx="1" type="body"/>
          </p:nvPr>
        </p:nvSpPr>
        <p:spPr>
          <a:xfrm>
            <a:off x="4873250" y="2860900"/>
            <a:ext cx="1238700" cy="3822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spcBef>
                <a:spcPts val="1200"/>
              </a:spcBef>
              <a:spcAft>
                <a:spcPts val="1200"/>
              </a:spcAft>
              <a:buNone/>
            </a:pPr>
            <a:r>
              <a:rPr b="1" lang="es" sz="1500">
                <a:solidFill>
                  <a:schemeClr val="dk1"/>
                </a:solidFill>
              </a:rPr>
              <a:t>LangChain</a:t>
            </a:r>
            <a:endParaRPr sz="1500">
              <a:solidFill>
                <a:schemeClr val="dk1"/>
              </a:solidFill>
            </a:endParaRPr>
          </a:p>
        </p:txBody>
      </p:sp>
      <p:pic>
        <p:nvPicPr>
          <p:cNvPr id="249" name="Google Shape;249;p35" title="openai.png"/>
          <p:cNvPicPr preferRelativeResize="0"/>
          <p:nvPr/>
        </p:nvPicPr>
        <p:blipFill>
          <a:blip r:embed="rId4">
            <a:alphaModFix/>
          </a:blip>
          <a:stretch>
            <a:fillRect/>
          </a:stretch>
        </p:blipFill>
        <p:spPr>
          <a:xfrm>
            <a:off x="291751" y="1140100"/>
            <a:ext cx="2619225" cy="752325"/>
          </a:xfrm>
          <a:prstGeom prst="rect">
            <a:avLst/>
          </a:prstGeom>
          <a:noFill/>
          <a:ln>
            <a:noFill/>
          </a:ln>
        </p:spPr>
      </p:pic>
      <p:pic>
        <p:nvPicPr>
          <p:cNvPr id="250" name="Google Shape;250;p35" title="adkfrAMEWORK.png"/>
          <p:cNvPicPr preferRelativeResize="0"/>
          <p:nvPr/>
        </p:nvPicPr>
        <p:blipFill>
          <a:blip r:embed="rId5">
            <a:alphaModFix/>
          </a:blip>
          <a:stretch>
            <a:fillRect/>
          </a:stretch>
        </p:blipFill>
        <p:spPr>
          <a:xfrm>
            <a:off x="1648725" y="3639525"/>
            <a:ext cx="2854499" cy="1448025"/>
          </a:xfrm>
          <a:prstGeom prst="rect">
            <a:avLst/>
          </a:prstGeom>
          <a:noFill/>
          <a:ln>
            <a:noFill/>
          </a:ln>
        </p:spPr>
      </p:pic>
      <p:pic>
        <p:nvPicPr>
          <p:cNvPr id="251" name="Google Shape;251;p35" title="agentic.png"/>
          <p:cNvPicPr preferRelativeResize="0"/>
          <p:nvPr/>
        </p:nvPicPr>
        <p:blipFill>
          <a:blip r:embed="rId6">
            <a:alphaModFix/>
          </a:blip>
          <a:stretch>
            <a:fillRect/>
          </a:stretch>
        </p:blipFill>
        <p:spPr>
          <a:xfrm>
            <a:off x="3911850" y="1140100"/>
            <a:ext cx="5033817" cy="1476412"/>
          </a:xfrm>
          <a:prstGeom prst="rect">
            <a:avLst/>
          </a:prstGeom>
          <a:noFill/>
          <a:ln>
            <a:noFill/>
          </a:ln>
        </p:spPr>
      </p:pic>
      <p:pic>
        <p:nvPicPr>
          <p:cNvPr id="252" name="Google Shape;252;p35" title="claudesdk.png"/>
          <p:cNvPicPr preferRelativeResize="0"/>
          <p:nvPr/>
        </p:nvPicPr>
        <p:blipFill>
          <a:blip r:embed="rId7">
            <a:alphaModFix/>
          </a:blip>
          <a:stretch>
            <a:fillRect/>
          </a:stretch>
        </p:blipFill>
        <p:spPr>
          <a:xfrm>
            <a:off x="291750" y="2457775"/>
            <a:ext cx="3504926" cy="1014275"/>
          </a:xfrm>
          <a:prstGeom prst="rect">
            <a:avLst/>
          </a:prstGeom>
          <a:noFill/>
          <a:ln>
            <a:noFill/>
          </a:ln>
        </p:spPr>
      </p:pic>
      <p:pic>
        <p:nvPicPr>
          <p:cNvPr id="253" name="Google Shape;253;p35" title="langchain.png"/>
          <p:cNvPicPr preferRelativeResize="0"/>
          <p:nvPr/>
        </p:nvPicPr>
        <p:blipFill>
          <a:blip r:embed="rId8">
            <a:alphaModFix/>
          </a:blip>
          <a:stretch>
            <a:fillRect/>
          </a:stretch>
        </p:blipFill>
        <p:spPr>
          <a:xfrm>
            <a:off x="5184400" y="3323125"/>
            <a:ext cx="2780851" cy="152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Ventajas clave</a:t>
            </a:r>
            <a:endParaRPr sz="2500"/>
          </a:p>
          <a:p>
            <a:pPr indent="0" lvl="0" marL="0" rtl="0" algn="l">
              <a:spcBef>
                <a:spcPts val="0"/>
              </a:spcBef>
              <a:spcAft>
                <a:spcPts val="0"/>
              </a:spcAft>
              <a:buNone/>
            </a:pPr>
            <a:r>
              <a:t/>
            </a:r>
            <a:endParaRPr/>
          </a:p>
        </p:txBody>
      </p:sp>
      <p:pic>
        <p:nvPicPr>
          <p:cNvPr id="259" name="Google Shape;259;p36"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260" name="Google Shape;260;p36" title="ChatGPT Image May 27, 2025, 10_29_22 AM.png"/>
          <p:cNvPicPr preferRelativeResize="0"/>
          <p:nvPr/>
        </p:nvPicPr>
        <p:blipFill>
          <a:blip r:embed="rId4">
            <a:alphaModFix/>
          </a:blip>
          <a:stretch>
            <a:fillRect/>
          </a:stretch>
        </p:blipFill>
        <p:spPr>
          <a:xfrm>
            <a:off x="1115513" y="699400"/>
            <a:ext cx="6278177" cy="41854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311700" y="129425"/>
            <a:ext cx="7930200" cy="572700"/>
          </a:xfrm>
          <a:prstGeom prst="rect">
            <a:avLst/>
          </a:prstGeom>
          <a:solidFill>
            <a:srgbClr val="212121">
              <a:alpha val="80000"/>
            </a:srgbClr>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sz="2600"/>
              <a:t>Gracias por venir y estamos a vuestra disposición</a:t>
            </a:r>
            <a:endParaRPr sz="3080"/>
          </a:p>
          <a:p>
            <a:pPr indent="0" lvl="0" marL="0" rtl="0" algn="l">
              <a:spcBef>
                <a:spcPts val="0"/>
              </a:spcBef>
              <a:spcAft>
                <a:spcPts val="0"/>
              </a:spcAft>
              <a:buNone/>
            </a:pPr>
            <a:r>
              <a:t/>
            </a:r>
            <a:endParaRPr sz="2911"/>
          </a:p>
        </p:txBody>
      </p:sp>
      <p:pic>
        <p:nvPicPr>
          <p:cNvPr id="266" name="Google Shape;266;p37" title="sauron.png"/>
          <p:cNvPicPr preferRelativeResize="0"/>
          <p:nvPr/>
        </p:nvPicPr>
        <p:blipFill>
          <a:blip r:embed="rId3">
            <a:alphaModFix/>
          </a:blip>
          <a:stretch>
            <a:fillRect/>
          </a:stretch>
        </p:blipFill>
        <p:spPr>
          <a:xfrm>
            <a:off x="4950950" y="536613"/>
            <a:ext cx="4070275" cy="4070275"/>
          </a:xfrm>
          <a:prstGeom prst="rect">
            <a:avLst/>
          </a:prstGeom>
          <a:noFill/>
          <a:ln>
            <a:noFill/>
          </a:ln>
        </p:spPr>
      </p:pic>
      <p:sp>
        <p:nvSpPr>
          <p:cNvPr id="267" name="Google Shape;267;p37"/>
          <p:cNvSpPr txBox="1"/>
          <p:nvPr>
            <p:ph idx="1" type="body"/>
          </p:nvPr>
        </p:nvSpPr>
        <p:spPr>
          <a:xfrm>
            <a:off x="2374875" y="1099825"/>
            <a:ext cx="2705100" cy="979800"/>
          </a:xfrm>
          <a:prstGeom prst="rect">
            <a:avLst/>
          </a:prstGeom>
          <a:solidFill>
            <a:srgbClr val="212121">
              <a:alpha val="8000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b="1" lang="es" sz="1500" u="sng">
                <a:solidFill>
                  <a:schemeClr val="hlink"/>
                </a:solidFill>
                <a:hlinkClick r:id="rId4"/>
              </a:rPr>
              <a:t>https://centic.es/pacmania/</a:t>
            </a:r>
            <a:endParaRPr b="1" sz="1500"/>
          </a:p>
          <a:p>
            <a:pPr indent="0" lvl="0" marL="0" rtl="0" algn="l">
              <a:spcBef>
                <a:spcPts val="1200"/>
              </a:spcBef>
              <a:spcAft>
                <a:spcPts val="1200"/>
              </a:spcAft>
              <a:buNone/>
            </a:pPr>
            <a:r>
              <a:rPr b="1" lang="es" sz="1000"/>
              <a:t>Plataforma para la automatización de la Ciberseguridad basada en IA</a:t>
            </a:r>
            <a:endParaRPr b="1" sz="1000"/>
          </a:p>
        </p:txBody>
      </p:sp>
      <p:pic>
        <p:nvPicPr>
          <p:cNvPr id="268" name="Google Shape;268;p37"/>
          <p:cNvPicPr preferRelativeResize="0"/>
          <p:nvPr/>
        </p:nvPicPr>
        <p:blipFill>
          <a:blip r:embed="rId5">
            <a:alphaModFix/>
          </a:blip>
          <a:stretch>
            <a:fillRect/>
          </a:stretch>
        </p:blipFill>
        <p:spPr>
          <a:xfrm>
            <a:off x="311700" y="834597"/>
            <a:ext cx="2009625" cy="1510250"/>
          </a:xfrm>
          <a:prstGeom prst="rect">
            <a:avLst/>
          </a:prstGeom>
          <a:noFill/>
          <a:ln>
            <a:noFill/>
          </a:ln>
        </p:spPr>
      </p:pic>
      <p:pic>
        <p:nvPicPr>
          <p:cNvPr id="269" name="Google Shape;269;p37"/>
          <p:cNvPicPr preferRelativeResize="0"/>
          <p:nvPr/>
        </p:nvPicPr>
        <p:blipFill>
          <a:blip r:embed="rId6">
            <a:alphaModFix/>
          </a:blip>
          <a:stretch>
            <a:fillRect/>
          </a:stretch>
        </p:blipFill>
        <p:spPr>
          <a:xfrm>
            <a:off x="376238" y="2571748"/>
            <a:ext cx="1880549" cy="2377950"/>
          </a:xfrm>
          <a:prstGeom prst="rect">
            <a:avLst/>
          </a:prstGeom>
          <a:noFill/>
          <a:ln>
            <a:noFill/>
          </a:ln>
        </p:spPr>
      </p:pic>
      <p:sp>
        <p:nvSpPr>
          <p:cNvPr id="270" name="Google Shape;270;p37"/>
          <p:cNvSpPr txBox="1"/>
          <p:nvPr>
            <p:ph idx="1" type="body"/>
          </p:nvPr>
        </p:nvSpPr>
        <p:spPr>
          <a:xfrm>
            <a:off x="2374875" y="3183225"/>
            <a:ext cx="2705100" cy="1155000"/>
          </a:xfrm>
          <a:prstGeom prst="rect">
            <a:avLst/>
          </a:prstGeom>
          <a:solidFill>
            <a:srgbClr val="212121">
              <a:alpha val="8000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b="1" lang="es" sz="1500" u="sng">
                <a:solidFill>
                  <a:schemeClr val="hlink"/>
                </a:solidFill>
                <a:hlinkClick r:id="rId7"/>
              </a:rPr>
              <a:t>https://centic.es/rtlds/</a:t>
            </a:r>
            <a:endParaRPr b="1" sz="1500"/>
          </a:p>
          <a:p>
            <a:pPr indent="0" lvl="0" marL="0" rtl="0" algn="l">
              <a:spcBef>
                <a:spcPts val="1200"/>
              </a:spcBef>
              <a:spcAft>
                <a:spcPts val="1200"/>
              </a:spcAft>
              <a:buNone/>
            </a:pPr>
            <a:r>
              <a:rPr b="1" lang="es" sz="1000"/>
              <a:t>Sistemas de localización Indoor para Espacios de Datos (Real Time Location for Data Spaces)</a:t>
            </a:r>
            <a:endParaRPr b="1" sz="1000"/>
          </a:p>
        </p:txBody>
      </p:sp>
      <p:pic>
        <p:nvPicPr>
          <p:cNvPr id="271" name="Google Shape;271;p37"/>
          <p:cNvPicPr preferRelativeResize="0"/>
          <p:nvPr/>
        </p:nvPicPr>
        <p:blipFill>
          <a:blip r:embed="rId8">
            <a:alphaModFix/>
          </a:blip>
          <a:stretch>
            <a:fillRect/>
          </a:stretch>
        </p:blipFill>
        <p:spPr>
          <a:xfrm>
            <a:off x="7427200" y="4291850"/>
            <a:ext cx="1594020" cy="792600"/>
          </a:xfrm>
          <a:prstGeom prst="rect">
            <a:avLst/>
          </a:prstGeom>
          <a:noFill/>
          <a:ln>
            <a:noFill/>
          </a:ln>
        </p:spPr>
      </p:pic>
      <p:pic>
        <p:nvPicPr>
          <p:cNvPr id="272" name="Google Shape;272;p37"/>
          <p:cNvPicPr preferRelativeResize="0"/>
          <p:nvPr/>
        </p:nvPicPr>
        <p:blipFill rotWithShape="1">
          <a:blip r:embed="rId9">
            <a:alphaModFix/>
          </a:blip>
          <a:srcRect b="0" l="0" r="56959" t="0"/>
          <a:stretch/>
        </p:blipFill>
        <p:spPr>
          <a:xfrm>
            <a:off x="8167175" y="19475"/>
            <a:ext cx="976824" cy="79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ctrTitle"/>
          </p:nvPr>
        </p:nvSpPr>
        <p:spPr>
          <a:xfrm>
            <a:off x="263125" y="89125"/>
            <a:ext cx="8654100" cy="509700"/>
          </a:xfrm>
          <a:prstGeom prst="rect">
            <a:avLst/>
          </a:prstGeom>
          <a:solidFill>
            <a:srgbClr val="212121">
              <a:alpha val="80000"/>
            </a:srgbClr>
          </a:solidFill>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2400"/>
              <a:t>MCP: Un Protocolo para Gobernarlos a Todos. </a:t>
            </a:r>
            <a:endParaRPr sz="2400"/>
          </a:p>
        </p:txBody>
      </p:sp>
      <p:sp>
        <p:nvSpPr>
          <p:cNvPr id="80" name="Google Shape;80;p15"/>
          <p:cNvSpPr txBox="1"/>
          <p:nvPr/>
        </p:nvSpPr>
        <p:spPr>
          <a:xfrm>
            <a:off x="3406750" y="595450"/>
            <a:ext cx="5616000" cy="4562400"/>
          </a:xfrm>
          <a:prstGeom prst="rect">
            <a:avLst/>
          </a:prstGeom>
          <a:solidFill>
            <a:srgbClr val="212121">
              <a:alpha val="80000"/>
            </a:srgbClr>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100">
                <a:solidFill>
                  <a:schemeClr val="dk1"/>
                </a:solidFill>
              </a:rPr>
              <a:t>¿Y si tus agentes de IA pudieran interactuar con el mundo real tan fácilmente como pedir un café?</a:t>
            </a:r>
            <a:endParaRPr sz="1100">
              <a:solidFill>
                <a:schemeClr val="dk1"/>
              </a:solidFill>
            </a:endParaRPr>
          </a:p>
          <a:p>
            <a:pPr indent="0" lvl="0" marL="0" rtl="0" algn="l">
              <a:lnSpc>
                <a:spcPct val="115000"/>
              </a:lnSpc>
              <a:spcBef>
                <a:spcPts val="1200"/>
              </a:spcBef>
              <a:spcAft>
                <a:spcPts val="0"/>
              </a:spcAft>
              <a:buNone/>
            </a:pPr>
            <a:r>
              <a:rPr lang="es" sz="1100">
                <a:solidFill>
                  <a:schemeClr val="dk1"/>
                </a:solidFill>
              </a:rPr>
              <a:t>En esta charla descubrirás el </a:t>
            </a:r>
            <a:r>
              <a:rPr b="1" lang="es" sz="1100">
                <a:solidFill>
                  <a:schemeClr val="dk1"/>
                </a:solidFill>
              </a:rPr>
              <a:t>Model Context Protocol (MCP)</a:t>
            </a:r>
            <a:r>
              <a:rPr lang="es" sz="1100">
                <a:solidFill>
                  <a:schemeClr val="dk1"/>
                </a:solidFill>
              </a:rPr>
              <a:t>, el nuevo estándar que está revolucionando cómo los modelos de lenguaje se conectan con tus herramientas, tus datos y tu imaginación.</a:t>
            </a:r>
            <a:endParaRPr sz="1100">
              <a:solidFill>
                <a:schemeClr val="dk1"/>
              </a:solidFill>
            </a:endParaRPr>
          </a:p>
          <a:p>
            <a:pPr indent="0" lvl="0" marL="0" rtl="0" algn="l">
              <a:lnSpc>
                <a:spcPct val="115000"/>
              </a:lnSpc>
              <a:spcBef>
                <a:spcPts val="1200"/>
              </a:spcBef>
              <a:spcAft>
                <a:spcPts val="0"/>
              </a:spcAft>
              <a:buNone/>
            </a:pPr>
            <a:r>
              <a:rPr lang="es" sz="1100">
                <a:solidFill>
                  <a:schemeClr val="dk1"/>
                </a:solidFill>
              </a:rPr>
              <a:t>Explicaremos</a:t>
            </a:r>
            <a:r>
              <a:rPr lang="es" sz="1100">
                <a:solidFill>
                  <a:schemeClr val="dk1"/>
                </a:solidFill>
              </a:rPr>
              <a:t> cómo MCP se convierte en el </a:t>
            </a:r>
            <a:r>
              <a:rPr b="1" lang="es" sz="1100">
                <a:solidFill>
                  <a:schemeClr val="dk1"/>
                </a:solidFill>
              </a:rPr>
              <a:t>Anillo Único</a:t>
            </a:r>
            <a:r>
              <a:rPr lang="es" sz="1100">
                <a:solidFill>
                  <a:schemeClr val="dk1"/>
                </a:solidFill>
              </a:rPr>
              <a:t> que lo conecta todo: desde editores como VS Code, Claude Desktop o Cursor IDE, hasta frameworks de agentes como OpenAI, Claude, Agentic, ADK o LangChain.</a:t>
            </a:r>
            <a:endParaRPr sz="1100">
              <a:solidFill>
                <a:schemeClr val="dk1"/>
              </a:solidFill>
            </a:endParaRPr>
          </a:p>
          <a:p>
            <a:pPr indent="0" lvl="0" marL="0" rtl="0" algn="l">
              <a:lnSpc>
                <a:spcPct val="115000"/>
              </a:lnSpc>
              <a:spcBef>
                <a:spcPts val="1200"/>
              </a:spcBef>
              <a:spcAft>
                <a:spcPts val="0"/>
              </a:spcAft>
              <a:buNone/>
            </a:pPr>
            <a:r>
              <a:rPr lang="es" sz="1100">
                <a:solidFill>
                  <a:schemeClr val="dk1"/>
                </a:solidFill>
              </a:rPr>
              <a:t>⚙️ Verás en directo una </a:t>
            </a:r>
            <a:r>
              <a:rPr b="1" lang="es" sz="1100">
                <a:solidFill>
                  <a:schemeClr val="dk1"/>
                </a:solidFill>
              </a:rPr>
              <a:t>demostración de uso real de MCPs existentes</a:t>
            </a:r>
            <a:r>
              <a:rPr lang="es" sz="1100">
                <a:solidFill>
                  <a:schemeClr val="dk1"/>
                </a:solidFill>
              </a:rPr>
              <a:t>, donde un modelo se convierte en algo más que un chatbot y comienza a tomar acción en tu entorno.</a:t>
            </a:r>
            <a:endParaRPr sz="1100">
              <a:solidFill>
                <a:schemeClr val="dk1"/>
              </a:solidFill>
            </a:endParaRPr>
          </a:p>
          <a:p>
            <a:pPr indent="0" lvl="0" marL="0" rtl="0" algn="l">
              <a:lnSpc>
                <a:spcPct val="115000"/>
              </a:lnSpc>
              <a:spcBef>
                <a:spcPts val="1200"/>
              </a:spcBef>
              <a:spcAft>
                <a:spcPts val="0"/>
              </a:spcAft>
              <a:buNone/>
            </a:pPr>
            <a:r>
              <a:rPr lang="es" sz="1100">
                <a:solidFill>
                  <a:schemeClr val="dk1"/>
                </a:solidFill>
              </a:rPr>
              <a:t>🛠️ Y después, presencia la magia de construir tu </a:t>
            </a:r>
            <a:r>
              <a:rPr b="1" lang="es" sz="1100">
                <a:solidFill>
                  <a:schemeClr val="dk1"/>
                </a:solidFill>
              </a:rPr>
              <a:t>propio MCP desde cero</a:t>
            </a:r>
            <a:r>
              <a:rPr lang="es" sz="1100">
                <a:solidFill>
                  <a:schemeClr val="dk1"/>
                </a:solidFill>
              </a:rPr>
              <a:t>, uniendo modelos con APIs, dispositivos o cualquier sistema que imagines.</a:t>
            </a:r>
            <a:endParaRPr sz="1100">
              <a:solidFill>
                <a:schemeClr val="dk1"/>
              </a:solidFill>
            </a:endParaRPr>
          </a:p>
          <a:p>
            <a:pPr indent="0" lvl="0" marL="0" rtl="0" algn="l">
              <a:lnSpc>
                <a:spcPct val="115000"/>
              </a:lnSpc>
              <a:spcBef>
                <a:spcPts val="1200"/>
              </a:spcBef>
              <a:spcAft>
                <a:spcPts val="0"/>
              </a:spcAft>
              <a:buNone/>
            </a:pPr>
            <a:r>
              <a:rPr lang="es" sz="1100">
                <a:solidFill>
                  <a:schemeClr val="dk1"/>
                </a:solidFill>
              </a:rPr>
              <a:t>Esta no es solo otra charla sobre IA. Es el mapa hacia una nueva generación de agentes autónomos.</a:t>
            </a:r>
            <a:endParaRPr sz="1100">
              <a:solidFill>
                <a:schemeClr val="dk1"/>
              </a:solidFill>
            </a:endParaRPr>
          </a:p>
          <a:p>
            <a:pPr indent="0" lvl="0" marL="0" rtl="0" algn="l">
              <a:lnSpc>
                <a:spcPct val="115000"/>
              </a:lnSpc>
              <a:spcBef>
                <a:spcPts val="1200"/>
              </a:spcBef>
              <a:spcAft>
                <a:spcPts val="0"/>
              </a:spcAft>
              <a:buNone/>
            </a:pPr>
            <a:r>
              <a:rPr lang="es" sz="1100">
                <a:solidFill>
                  <a:schemeClr val="dk1"/>
                </a:solidFill>
              </a:rPr>
              <a:t>💥 </a:t>
            </a:r>
            <a:r>
              <a:rPr b="1" lang="es" sz="1100">
                <a:solidFill>
                  <a:schemeClr val="dk1"/>
                </a:solidFill>
              </a:rPr>
              <a:t>Trae tus preguntas, tu curiosidad y prepárate para enchufarte al futuro.</a:t>
            </a:r>
            <a:endParaRPr b="1" sz="11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81" name="Google Shape;81;p15" title="frame.png"/>
          <p:cNvPicPr preferRelativeResize="0"/>
          <p:nvPr/>
        </p:nvPicPr>
        <p:blipFill rotWithShape="1">
          <a:blip r:embed="rId3">
            <a:alphaModFix/>
          </a:blip>
          <a:srcRect b="0" l="0" r="0" t="0"/>
          <a:stretch/>
        </p:blipFill>
        <p:spPr>
          <a:xfrm>
            <a:off x="69475" y="1246113"/>
            <a:ext cx="3261075" cy="326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140225"/>
            <a:ext cx="7912500" cy="572700"/>
          </a:xfrm>
          <a:prstGeom prst="rect">
            <a:avLst/>
          </a:prstGeom>
          <a:solidFill>
            <a:srgbClr val="212121">
              <a:alpha val="80000"/>
            </a:srgbClr>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Motivación</a:t>
            </a:r>
            <a:endParaRPr/>
          </a:p>
        </p:txBody>
      </p:sp>
      <p:sp>
        <p:nvSpPr>
          <p:cNvPr id="87" name="Google Shape;87;p16"/>
          <p:cNvSpPr txBox="1"/>
          <p:nvPr>
            <p:ph idx="1" type="body"/>
          </p:nvPr>
        </p:nvSpPr>
        <p:spPr>
          <a:xfrm>
            <a:off x="311700" y="1031425"/>
            <a:ext cx="6290700" cy="3871200"/>
          </a:xfrm>
          <a:prstGeom prst="rect">
            <a:avLst/>
          </a:prstGeom>
          <a:solidFill>
            <a:srgbClr val="212121">
              <a:alpha val="80000"/>
            </a:srgbClr>
          </a:solidFill>
        </p:spPr>
        <p:txBody>
          <a:bodyPr anchorCtr="0" anchor="t" bIns="91425" lIns="91425" spcFirstLastPara="1" rIns="91425" wrap="square" tIns="91425">
            <a:normAutofit fontScale="55000" lnSpcReduction="20000"/>
          </a:bodyPr>
          <a:lstStyle/>
          <a:p>
            <a:pPr indent="0" lvl="0" marL="0" rtl="0" algn="l">
              <a:spcBef>
                <a:spcPts val="1200"/>
              </a:spcBef>
              <a:spcAft>
                <a:spcPts val="0"/>
              </a:spcAft>
              <a:buNone/>
            </a:pPr>
            <a:r>
              <a:rPr b="1" lang="es" sz="2774">
                <a:solidFill>
                  <a:schemeClr val="dk1"/>
                </a:solidFill>
              </a:rPr>
              <a:t>🔌 Fragmentación de APIs</a:t>
            </a:r>
            <a:br>
              <a:rPr b="1" lang="es" sz="2774">
                <a:solidFill>
                  <a:schemeClr val="dk1"/>
                </a:solidFill>
              </a:rPr>
            </a:br>
            <a:r>
              <a:rPr lang="es" sz="2774">
                <a:solidFill>
                  <a:schemeClr val="dk1"/>
                </a:solidFill>
              </a:rPr>
              <a:t> Cada herramienta o servicio expone su propia API con su propio formato, documentación y formas de autenticación.</a:t>
            </a:r>
            <a:endParaRPr sz="2774">
              <a:solidFill>
                <a:schemeClr val="dk1"/>
              </a:solidFill>
            </a:endParaRPr>
          </a:p>
          <a:p>
            <a:pPr indent="0" lvl="0" marL="0" rtl="0" algn="l">
              <a:spcBef>
                <a:spcPts val="1200"/>
              </a:spcBef>
              <a:spcAft>
                <a:spcPts val="0"/>
              </a:spcAft>
              <a:buNone/>
            </a:pPr>
            <a:r>
              <a:t/>
            </a:r>
            <a:endParaRPr sz="2774">
              <a:solidFill>
                <a:schemeClr val="dk1"/>
              </a:solidFill>
            </a:endParaRPr>
          </a:p>
          <a:p>
            <a:pPr indent="0" lvl="0" marL="0" rtl="0" algn="l">
              <a:spcBef>
                <a:spcPts val="1200"/>
              </a:spcBef>
              <a:spcAft>
                <a:spcPts val="0"/>
              </a:spcAft>
              <a:buNone/>
            </a:pPr>
            <a:r>
              <a:rPr b="1" lang="es" sz="2774">
                <a:solidFill>
                  <a:schemeClr val="dk1"/>
                </a:solidFill>
              </a:rPr>
              <a:t>🔗 Necesidad de interoperabilidad "USB‑C" para agentes</a:t>
            </a:r>
            <a:br>
              <a:rPr b="1" lang="es" sz="2774">
                <a:solidFill>
                  <a:schemeClr val="dk1"/>
                </a:solidFill>
              </a:rPr>
            </a:br>
            <a:r>
              <a:rPr lang="es" sz="2774">
                <a:solidFill>
                  <a:schemeClr val="dk1"/>
                </a:solidFill>
              </a:rPr>
              <a:t> Igual que el USB‑C unificó cables y cargadores, MCP busca unificar cómo los modelos interactúan con el mundo.</a:t>
            </a:r>
            <a:endParaRPr sz="2774">
              <a:solidFill>
                <a:schemeClr val="dk1"/>
              </a:solidFill>
            </a:endParaRPr>
          </a:p>
          <a:p>
            <a:pPr indent="0" lvl="0" marL="0" rtl="0" algn="l">
              <a:spcBef>
                <a:spcPts val="1200"/>
              </a:spcBef>
              <a:spcAft>
                <a:spcPts val="0"/>
              </a:spcAft>
              <a:buNone/>
            </a:pPr>
            <a:r>
              <a:t/>
            </a:r>
            <a:endParaRPr sz="2774">
              <a:solidFill>
                <a:schemeClr val="dk1"/>
              </a:solidFill>
            </a:endParaRPr>
          </a:p>
          <a:p>
            <a:pPr indent="0" lvl="0" marL="0" rtl="0" algn="l">
              <a:spcBef>
                <a:spcPts val="1200"/>
              </a:spcBef>
              <a:spcAft>
                <a:spcPts val="0"/>
              </a:spcAft>
              <a:buNone/>
            </a:pPr>
            <a:r>
              <a:rPr b="1" lang="es" sz="2774">
                <a:solidFill>
                  <a:schemeClr val="dk1"/>
                </a:solidFill>
              </a:rPr>
              <a:t>🛡️ Seguridad y control de permisos</a:t>
            </a:r>
            <a:br>
              <a:rPr b="1" lang="es" sz="2774">
                <a:solidFill>
                  <a:schemeClr val="dk1"/>
                </a:solidFill>
              </a:rPr>
            </a:br>
            <a:r>
              <a:rPr lang="es" sz="2774">
                <a:solidFill>
                  <a:schemeClr val="dk1"/>
                </a:solidFill>
              </a:rPr>
              <a:t> Los agentes necesitan actuar, pero también deben hacerlo con transparencia, trazabilidad y control granular.</a:t>
            </a:r>
            <a:endParaRPr sz="2774">
              <a:solidFill>
                <a:schemeClr val="dk1"/>
              </a:solidFill>
            </a:endParaRPr>
          </a:p>
          <a:p>
            <a:pPr indent="0" lvl="0" marL="0" rtl="0" algn="l">
              <a:spcBef>
                <a:spcPts val="1200"/>
              </a:spcBef>
              <a:spcAft>
                <a:spcPts val="0"/>
              </a:spcAft>
              <a:buNone/>
            </a:pPr>
            <a:r>
              <a:t/>
            </a:r>
            <a:endParaRPr sz="1500">
              <a:solidFill>
                <a:schemeClr val="dk1"/>
              </a:solidFill>
            </a:endParaRPr>
          </a:p>
          <a:p>
            <a:pPr indent="0" lvl="0" marL="0" rtl="0" algn="l">
              <a:spcBef>
                <a:spcPts val="1200"/>
              </a:spcBef>
              <a:spcAft>
                <a:spcPts val="1200"/>
              </a:spcAft>
              <a:buNone/>
            </a:pPr>
            <a:r>
              <a:t/>
            </a:r>
            <a:endParaRPr/>
          </a:p>
        </p:txBody>
      </p:sp>
      <p:pic>
        <p:nvPicPr>
          <p:cNvPr id="88" name="Google Shape;88;p16" title="sauron.png"/>
          <p:cNvPicPr preferRelativeResize="0"/>
          <p:nvPr/>
        </p:nvPicPr>
        <p:blipFill>
          <a:blip r:embed="rId3">
            <a:alphaModFix/>
          </a:blip>
          <a:stretch>
            <a:fillRect/>
          </a:stretch>
        </p:blipFill>
        <p:spPr>
          <a:xfrm>
            <a:off x="8270050" y="0"/>
            <a:ext cx="873951" cy="873951"/>
          </a:xfrm>
          <a:prstGeom prst="rect">
            <a:avLst/>
          </a:prstGeom>
          <a:noFill/>
          <a:ln>
            <a:noFill/>
          </a:ln>
        </p:spPr>
      </p:pic>
      <p:sp>
        <p:nvSpPr>
          <p:cNvPr id="89" name="Google Shape;89;p16"/>
          <p:cNvSpPr/>
          <p:nvPr/>
        </p:nvSpPr>
        <p:spPr>
          <a:xfrm>
            <a:off x="6921325" y="1038200"/>
            <a:ext cx="2090100" cy="3864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0" name="Google Shape;90;p16" title="ChatGPT Image May 17, 2025, 01_29_59 PM.png"/>
          <p:cNvPicPr preferRelativeResize="0"/>
          <p:nvPr/>
        </p:nvPicPr>
        <p:blipFill>
          <a:blip r:embed="rId4">
            <a:alphaModFix/>
          </a:blip>
          <a:stretch>
            <a:fillRect/>
          </a:stretch>
        </p:blipFill>
        <p:spPr>
          <a:xfrm>
            <a:off x="6729774" y="1175400"/>
            <a:ext cx="2447424" cy="3671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¿Qué es MCP?</a:t>
            </a:r>
            <a:endParaRPr sz="2500"/>
          </a:p>
          <a:p>
            <a:pPr indent="0" lvl="0" marL="0" rtl="0" algn="l">
              <a:spcBef>
                <a:spcPts val="0"/>
              </a:spcBef>
              <a:spcAft>
                <a:spcPts val="0"/>
              </a:spcAft>
              <a:buNone/>
            </a:pPr>
            <a:r>
              <a:t/>
            </a:r>
            <a:endParaRPr/>
          </a:p>
        </p:txBody>
      </p:sp>
      <p:sp>
        <p:nvSpPr>
          <p:cNvPr id="96" name="Google Shape;96;p17"/>
          <p:cNvSpPr txBox="1"/>
          <p:nvPr>
            <p:ph idx="1" type="body"/>
          </p:nvPr>
        </p:nvSpPr>
        <p:spPr>
          <a:xfrm>
            <a:off x="311700" y="1152475"/>
            <a:ext cx="5993100" cy="34164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935"/>
              <a:buNone/>
            </a:pPr>
            <a:r>
              <a:rPr b="1" lang="es" sz="1220">
                <a:solidFill>
                  <a:schemeClr val="dk1"/>
                </a:solidFill>
              </a:rPr>
              <a:t>🧠 Protocolo para conectar modelos con el mundo real</a:t>
            </a:r>
            <a:br>
              <a:rPr b="1" lang="es" sz="1220">
                <a:solidFill>
                  <a:schemeClr val="dk1"/>
                </a:solidFill>
              </a:rPr>
            </a:br>
            <a:r>
              <a:rPr lang="es" sz="1220">
                <a:solidFill>
                  <a:schemeClr val="dk1"/>
                </a:solidFill>
              </a:rPr>
              <a:t> Define cómo los modelos descubren y usan recursos externos de forma segura, estructurada y auditable.</a:t>
            </a:r>
            <a:endParaRPr sz="1220">
              <a:solidFill>
                <a:schemeClr val="dk1"/>
              </a:solidFill>
            </a:endParaRPr>
          </a:p>
          <a:p>
            <a:pPr indent="0" lvl="0" marL="0" rtl="0" algn="l">
              <a:lnSpc>
                <a:spcPct val="95000"/>
              </a:lnSpc>
              <a:spcBef>
                <a:spcPts val="1200"/>
              </a:spcBef>
              <a:spcAft>
                <a:spcPts val="0"/>
              </a:spcAft>
              <a:buSzPts val="935"/>
              <a:buNone/>
            </a:pPr>
            <a:r>
              <a:rPr b="1" lang="es" sz="1220">
                <a:solidFill>
                  <a:schemeClr val="dk1"/>
                </a:solidFill>
              </a:rPr>
              <a:t>📦 Un “manifest” lo describe todo</a:t>
            </a:r>
            <a:br>
              <a:rPr b="1" lang="es" sz="1220">
                <a:solidFill>
                  <a:schemeClr val="dk1"/>
                </a:solidFill>
              </a:rPr>
            </a:br>
            <a:r>
              <a:rPr lang="es" sz="1220">
                <a:solidFill>
                  <a:schemeClr val="dk1"/>
                </a:solidFill>
              </a:rPr>
              <a:t> Cada servidor MCP expone un </a:t>
            </a:r>
            <a:r>
              <a:rPr lang="es" sz="1220">
                <a:solidFill>
                  <a:schemeClr val="dk1"/>
                </a:solidFill>
                <a:latin typeface="Roboto Mono"/>
                <a:ea typeface="Roboto Mono"/>
                <a:cs typeface="Roboto Mono"/>
                <a:sym typeface="Roboto Mono"/>
              </a:rPr>
              <a:t>manifest.json</a:t>
            </a:r>
            <a:r>
              <a:rPr lang="es" sz="1220">
                <a:solidFill>
                  <a:schemeClr val="dk1"/>
                </a:solidFill>
              </a:rPr>
              <a:t> con sus recursos, acciones disponibles, permisos requeridos y versión.</a:t>
            </a:r>
            <a:endParaRPr sz="1220">
              <a:solidFill>
                <a:schemeClr val="dk1"/>
              </a:solidFill>
            </a:endParaRPr>
          </a:p>
          <a:p>
            <a:pPr indent="0" lvl="0" marL="0" rtl="0" algn="l">
              <a:lnSpc>
                <a:spcPct val="95000"/>
              </a:lnSpc>
              <a:spcBef>
                <a:spcPts val="1200"/>
              </a:spcBef>
              <a:spcAft>
                <a:spcPts val="0"/>
              </a:spcAft>
              <a:buSzPts val="935"/>
              <a:buNone/>
            </a:pPr>
            <a:r>
              <a:rPr b="1" lang="es" sz="1220">
                <a:solidFill>
                  <a:schemeClr val="dk1"/>
                </a:solidFill>
              </a:rPr>
              <a:t>🔧 Agnóstico al modelo, simple para integradores</a:t>
            </a:r>
            <a:br>
              <a:rPr b="1" lang="es" sz="1220">
                <a:solidFill>
                  <a:schemeClr val="dk1"/>
                </a:solidFill>
              </a:rPr>
            </a:br>
            <a:r>
              <a:rPr lang="es" sz="1220">
                <a:solidFill>
                  <a:schemeClr val="dk1"/>
                </a:solidFill>
              </a:rPr>
              <a:t> No requiere que el modelo sepa nada de APIs: solo interpreta el manifest. Cualquier herramienta que soporte MCP puede conectarse con cualquier servicio MCP.</a:t>
            </a:r>
            <a:endParaRPr sz="1220">
              <a:solidFill>
                <a:schemeClr val="dk1"/>
              </a:solidFill>
            </a:endParaRPr>
          </a:p>
          <a:p>
            <a:pPr indent="0" lvl="0" marL="0" rtl="0" algn="l">
              <a:lnSpc>
                <a:spcPct val="95000"/>
              </a:lnSpc>
              <a:spcBef>
                <a:spcPts val="1200"/>
              </a:spcBef>
              <a:spcAft>
                <a:spcPts val="0"/>
              </a:spcAft>
              <a:buSzPts val="935"/>
              <a:buNone/>
            </a:pPr>
            <a:r>
              <a:rPr b="1" lang="es" sz="1220">
                <a:solidFill>
                  <a:schemeClr val="dk1"/>
                </a:solidFill>
              </a:rPr>
              <a:t>🛡️ Seguridad integrada y control de permisos</a:t>
            </a:r>
            <a:br>
              <a:rPr b="1" lang="es" sz="1220">
                <a:solidFill>
                  <a:schemeClr val="dk1"/>
                </a:solidFill>
              </a:rPr>
            </a:br>
            <a:r>
              <a:rPr lang="es" sz="1220">
                <a:solidFill>
                  <a:schemeClr val="dk1"/>
                </a:solidFill>
              </a:rPr>
              <a:t> El protocolo soporta diferentes tipos de autenticación, scopes y validación de acciones antes de ejecutarlas.</a:t>
            </a:r>
            <a:endParaRPr sz="1220">
              <a:solidFill>
                <a:schemeClr val="dk1"/>
              </a:solidFill>
            </a:endParaRPr>
          </a:p>
          <a:p>
            <a:pPr indent="0" lvl="0" marL="457200" rtl="0" algn="l">
              <a:lnSpc>
                <a:spcPct val="95000"/>
              </a:lnSpc>
              <a:spcBef>
                <a:spcPts val="1200"/>
              </a:spcBef>
              <a:spcAft>
                <a:spcPts val="0"/>
              </a:spcAft>
              <a:buSzPts val="935"/>
              <a:buNone/>
            </a:pPr>
            <a:r>
              <a:t/>
            </a:r>
            <a:endParaRPr sz="1475">
              <a:solidFill>
                <a:schemeClr val="dk1"/>
              </a:solidFill>
            </a:endParaRPr>
          </a:p>
          <a:p>
            <a:pPr indent="0" lvl="0" marL="0" rtl="0" algn="l">
              <a:lnSpc>
                <a:spcPct val="95000"/>
              </a:lnSpc>
              <a:spcBef>
                <a:spcPts val="1200"/>
              </a:spcBef>
              <a:spcAft>
                <a:spcPts val="1200"/>
              </a:spcAft>
              <a:buSzPts val="935"/>
              <a:buNone/>
            </a:pPr>
            <a:r>
              <a:t/>
            </a:r>
            <a:endParaRPr sz="1729"/>
          </a:p>
        </p:txBody>
      </p:sp>
      <p:pic>
        <p:nvPicPr>
          <p:cNvPr id="97" name="Google Shape;97;p17"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98" name="Google Shape;98;p17" title="ChatGPT Image May 18, 2025, 01_28_15 PM.png"/>
          <p:cNvPicPr preferRelativeResize="0"/>
          <p:nvPr/>
        </p:nvPicPr>
        <p:blipFill>
          <a:blip r:embed="rId4">
            <a:alphaModFix/>
          </a:blip>
          <a:stretch>
            <a:fillRect/>
          </a:stretch>
        </p:blipFill>
        <p:spPr>
          <a:xfrm>
            <a:off x="6252500" y="672425"/>
            <a:ext cx="2790300" cy="418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MCP Y Agentes</a:t>
            </a:r>
            <a:endParaRPr sz="2500"/>
          </a:p>
          <a:p>
            <a:pPr indent="0" lvl="0" marL="0" rtl="0" algn="l">
              <a:spcBef>
                <a:spcPts val="0"/>
              </a:spcBef>
              <a:spcAft>
                <a:spcPts val="0"/>
              </a:spcAft>
              <a:buNone/>
            </a:pPr>
            <a:r>
              <a:t/>
            </a:r>
            <a:endParaRPr/>
          </a:p>
        </p:txBody>
      </p:sp>
      <p:sp>
        <p:nvSpPr>
          <p:cNvPr id="104" name="Google Shape;104;p18"/>
          <p:cNvSpPr txBox="1"/>
          <p:nvPr>
            <p:ph idx="1" type="body"/>
          </p:nvPr>
        </p:nvSpPr>
        <p:spPr>
          <a:xfrm>
            <a:off x="270400" y="863550"/>
            <a:ext cx="5100300" cy="13761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spcBef>
                <a:spcPts val="1200"/>
              </a:spcBef>
              <a:spcAft>
                <a:spcPts val="0"/>
              </a:spcAft>
              <a:buNone/>
            </a:pPr>
            <a:r>
              <a:rPr b="1" lang="es" sz="1100">
                <a:solidFill>
                  <a:schemeClr val="dk1"/>
                </a:solidFill>
              </a:rPr>
              <a:t>🧠 Agentes: entidades que razonan y actúan</a:t>
            </a:r>
            <a:br>
              <a:rPr b="1" lang="es" sz="1100">
                <a:solidFill>
                  <a:schemeClr val="dk1"/>
                </a:solidFill>
              </a:rPr>
            </a:br>
            <a:r>
              <a:rPr lang="es" sz="1100">
                <a:solidFill>
                  <a:schemeClr val="dk1"/>
                </a:solidFill>
              </a:rPr>
              <a:t> Deciden qué hacer en base a objetivos, contexto y herramientas disponibles.</a:t>
            </a:r>
            <a:endParaRPr sz="1100">
              <a:solidFill>
                <a:schemeClr val="dk1"/>
              </a:solidFill>
            </a:endParaRPr>
          </a:p>
          <a:p>
            <a:pPr indent="0" lvl="0" marL="0" rtl="0" algn="l">
              <a:spcBef>
                <a:spcPts val="1200"/>
              </a:spcBef>
              <a:spcAft>
                <a:spcPts val="0"/>
              </a:spcAft>
              <a:buNone/>
            </a:pPr>
            <a:r>
              <a:rPr b="1" lang="es" sz="1100">
                <a:solidFill>
                  <a:schemeClr val="dk1"/>
                </a:solidFill>
              </a:rPr>
              <a:t>🔌 MCP: interfaz universal para herramientas externas</a:t>
            </a:r>
            <a:br>
              <a:rPr b="1" lang="es" sz="1100">
                <a:solidFill>
                  <a:schemeClr val="dk1"/>
                </a:solidFill>
              </a:rPr>
            </a:br>
            <a:r>
              <a:rPr lang="es" sz="1100">
                <a:solidFill>
                  <a:schemeClr val="dk1"/>
                </a:solidFill>
              </a:rPr>
              <a:t> Actúa como capa de abstracción que permite descubrir y usar herramientas de forma dinámica y segura.</a:t>
            </a:r>
            <a:endParaRPr sz="1100">
              <a:solidFill>
                <a:schemeClr val="dk1"/>
              </a:solidFill>
            </a:endParaRPr>
          </a:p>
          <a:p>
            <a:pPr indent="0" lvl="0" marL="0" rtl="0" algn="l">
              <a:lnSpc>
                <a:spcPct val="95000"/>
              </a:lnSpc>
              <a:spcBef>
                <a:spcPts val="1200"/>
              </a:spcBef>
              <a:spcAft>
                <a:spcPts val="0"/>
              </a:spcAft>
              <a:buSzPts val="935"/>
              <a:buNone/>
            </a:pPr>
            <a:r>
              <a:t/>
            </a:r>
            <a:endParaRPr b="1" sz="1220">
              <a:solidFill>
                <a:schemeClr val="dk1"/>
              </a:solidFill>
            </a:endParaRPr>
          </a:p>
          <a:p>
            <a:pPr indent="0" lvl="0" marL="457200" rtl="0" algn="l">
              <a:lnSpc>
                <a:spcPct val="95000"/>
              </a:lnSpc>
              <a:spcBef>
                <a:spcPts val="1200"/>
              </a:spcBef>
              <a:spcAft>
                <a:spcPts val="0"/>
              </a:spcAft>
              <a:buSzPts val="935"/>
              <a:buNone/>
            </a:pPr>
            <a:r>
              <a:t/>
            </a:r>
            <a:endParaRPr sz="1475">
              <a:solidFill>
                <a:schemeClr val="dk1"/>
              </a:solidFill>
            </a:endParaRPr>
          </a:p>
          <a:p>
            <a:pPr indent="0" lvl="0" marL="0" rtl="0" algn="l">
              <a:lnSpc>
                <a:spcPct val="95000"/>
              </a:lnSpc>
              <a:spcBef>
                <a:spcPts val="1200"/>
              </a:spcBef>
              <a:spcAft>
                <a:spcPts val="1200"/>
              </a:spcAft>
              <a:buSzPts val="935"/>
              <a:buNone/>
            </a:pPr>
            <a:r>
              <a:t/>
            </a:r>
            <a:endParaRPr sz="1729"/>
          </a:p>
        </p:txBody>
      </p:sp>
      <p:pic>
        <p:nvPicPr>
          <p:cNvPr id="105" name="Google Shape;105;p18"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06" name="Google Shape;106;p18" title="ChatGPT Image May 27, 2025, 11_09_43 AM.png"/>
          <p:cNvPicPr preferRelativeResize="0"/>
          <p:nvPr/>
        </p:nvPicPr>
        <p:blipFill>
          <a:blip r:embed="rId4">
            <a:alphaModFix/>
          </a:blip>
          <a:stretch>
            <a:fillRect/>
          </a:stretch>
        </p:blipFill>
        <p:spPr>
          <a:xfrm>
            <a:off x="4098875" y="2022525"/>
            <a:ext cx="4933851" cy="3004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MCP Y Agentes</a:t>
            </a:r>
            <a:endParaRPr sz="2500"/>
          </a:p>
          <a:p>
            <a:pPr indent="0" lvl="0" marL="0" rtl="0" algn="l">
              <a:spcBef>
                <a:spcPts val="0"/>
              </a:spcBef>
              <a:spcAft>
                <a:spcPts val="0"/>
              </a:spcAft>
              <a:buNone/>
            </a:pPr>
            <a:r>
              <a:t/>
            </a:r>
            <a:endParaRPr/>
          </a:p>
        </p:txBody>
      </p:sp>
      <p:sp>
        <p:nvSpPr>
          <p:cNvPr id="112" name="Google Shape;112;p19"/>
          <p:cNvSpPr txBox="1"/>
          <p:nvPr>
            <p:ph idx="1" type="body"/>
          </p:nvPr>
        </p:nvSpPr>
        <p:spPr>
          <a:xfrm>
            <a:off x="270400" y="863550"/>
            <a:ext cx="5100300" cy="1349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spcBef>
                <a:spcPts val="1200"/>
              </a:spcBef>
              <a:spcAft>
                <a:spcPts val="0"/>
              </a:spcAft>
              <a:buNone/>
            </a:pPr>
            <a:r>
              <a:rPr b="1" lang="es" sz="1100">
                <a:solidFill>
                  <a:schemeClr val="dk1"/>
                </a:solidFill>
              </a:rPr>
              <a:t>🏗️ Frameworks de agentes + MCP</a:t>
            </a:r>
            <a:br>
              <a:rPr b="1" lang="es" sz="1100">
                <a:solidFill>
                  <a:schemeClr val="dk1"/>
                </a:solidFill>
              </a:rPr>
            </a:br>
            <a:r>
              <a:rPr lang="es" sz="1100">
                <a:solidFill>
                  <a:schemeClr val="dk1"/>
                </a:solidFill>
              </a:rPr>
              <a:t> Los frameworks (como LangChain, Agentic, OpenAI Agents o AutoGen) usan MCP como fuente estandarizada de </a:t>
            </a:r>
            <a:r>
              <a:rPr i="1" lang="es" sz="1100">
                <a:solidFill>
                  <a:schemeClr val="dk1"/>
                </a:solidFill>
              </a:rPr>
              <a:t>tools</a:t>
            </a:r>
            <a:r>
              <a:rPr lang="es" sz="1100">
                <a:solidFill>
                  <a:schemeClr val="dk1"/>
                </a:solidFill>
              </a:rPr>
              <a:t> y </a:t>
            </a:r>
            <a:r>
              <a:rPr i="1" lang="es" sz="1100">
                <a:solidFill>
                  <a:schemeClr val="dk1"/>
                </a:solidFill>
              </a:rPr>
              <a:t>resources</a:t>
            </a:r>
            <a:r>
              <a:rPr lang="es" sz="1100">
                <a:solidFill>
                  <a:schemeClr val="dk1"/>
                </a:solidFill>
              </a:rPr>
              <a:t>.</a:t>
            </a:r>
            <a:endParaRPr sz="1100">
              <a:solidFill>
                <a:schemeClr val="dk1"/>
              </a:solidFill>
            </a:endParaRPr>
          </a:p>
          <a:p>
            <a:pPr indent="0" lvl="0" marL="0" rtl="0" algn="l">
              <a:spcBef>
                <a:spcPts val="1200"/>
              </a:spcBef>
              <a:spcAft>
                <a:spcPts val="0"/>
              </a:spcAft>
              <a:buNone/>
            </a:pPr>
            <a:r>
              <a:rPr b="1" lang="es" sz="1100">
                <a:solidFill>
                  <a:schemeClr val="dk1"/>
                </a:solidFill>
              </a:rPr>
              <a:t>🛠️ Ejecución delegada a través de MCP</a:t>
            </a:r>
            <a:br>
              <a:rPr b="1" lang="es" sz="1100">
                <a:solidFill>
                  <a:schemeClr val="dk1"/>
                </a:solidFill>
              </a:rPr>
            </a:br>
            <a:r>
              <a:rPr lang="es" sz="1100">
                <a:solidFill>
                  <a:schemeClr val="dk1"/>
                </a:solidFill>
              </a:rPr>
              <a:t> El agente decide qué acción tomar y la ejecuta invocando </a:t>
            </a:r>
            <a:r>
              <a:rPr lang="es" sz="1100">
                <a:solidFill>
                  <a:schemeClr val="dk1"/>
                </a:solidFill>
                <a:latin typeface="Roboto Mono"/>
                <a:ea typeface="Roboto Mono"/>
                <a:cs typeface="Roboto Mono"/>
                <a:sym typeface="Roboto Mono"/>
              </a:rPr>
              <a:t>al MCP</a:t>
            </a:r>
            <a:r>
              <a:rPr lang="es" sz="1100">
                <a:solidFill>
                  <a:schemeClr val="dk1"/>
                </a:solidFill>
              </a:rPr>
              <a:t>.</a:t>
            </a:r>
            <a:endParaRPr sz="1100">
              <a:solidFill>
                <a:schemeClr val="dk1"/>
              </a:solidFill>
            </a:endParaRPr>
          </a:p>
          <a:p>
            <a:pPr indent="0" lvl="0" marL="0" rtl="0" algn="l">
              <a:lnSpc>
                <a:spcPct val="95000"/>
              </a:lnSpc>
              <a:spcBef>
                <a:spcPts val="1200"/>
              </a:spcBef>
              <a:spcAft>
                <a:spcPts val="0"/>
              </a:spcAft>
              <a:buSzPts val="935"/>
              <a:buNone/>
            </a:pPr>
            <a:r>
              <a:t/>
            </a:r>
            <a:endParaRPr b="1" sz="1220">
              <a:solidFill>
                <a:schemeClr val="dk1"/>
              </a:solidFill>
            </a:endParaRPr>
          </a:p>
          <a:p>
            <a:pPr indent="0" lvl="0" marL="457200" rtl="0" algn="l">
              <a:lnSpc>
                <a:spcPct val="95000"/>
              </a:lnSpc>
              <a:spcBef>
                <a:spcPts val="1200"/>
              </a:spcBef>
              <a:spcAft>
                <a:spcPts val="0"/>
              </a:spcAft>
              <a:buSzPts val="935"/>
              <a:buNone/>
            </a:pPr>
            <a:r>
              <a:t/>
            </a:r>
            <a:endParaRPr sz="1475">
              <a:solidFill>
                <a:schemeClr val="dk1"/>
              </a:solidFill>
            </a:endParaRPr>
          </a:p>
          <a:p>
            <a:pPr indent="0" lvl="0" marL="0" rtl="0" algn="l">
              <a:lnSpc>
                <a:spcPct val="95000"/>
              </a:lnSpc>
              <a:spcBef>
                <a:spcPts val="1200"/>
              </a:spcBef>
              <a:spcAft>
                <a:spcPts val="1200"/>
              </a:spcAft>
              <a:buSzPts val="935"/>
              <a:buNone/>
            </a:pPr>
            <a:r>
              <a:t/>
            </a:r>
            <a:endParaRPr sz="1729"/>
          </a:p>
        </p:txBody>
      </p:sp>
      <p:pic>
        <p:nvPicPr>
          <p:cNvPr id="113" name="Google Shape;113;p19"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14" name="Google Shape;114;p19" title="Screenshot 2025-05-23 at 22.27.50.png"/>
          <p:cNvPicPr preferRelativeResize="0"/>
          <p:nvPr/>
        </p:nvPicPr>
        <p:blipFill>
          <a:blip r:embed="rId4">
            <a:alphaModFix/>
          </a:blip>
          <a:stretch>
            <a:fillRect/>
          </a:stretch>
        </p:blipFill>
        <p:spPr>
          <a:xfrm>
            <a:off x="4523800" y="2090175"/>
            <a:ext cx="4561576" cy="2952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Arquitectura</a:t>
            </a:r>
            <a:endParaRPr sz="2500"/>
          </a:p>
          <a:p>
            <a:pPr indent="0" lvl="0" marL="0" rtl="0" algn="l">
              <a:spcBef>
                <a:spcPts val="0"/>
              </a:spcBef>
              <a:spcAft>
                <a:spcPts val="0"/>
              </a:spcAft>
              <a:buNone/>
            </a:pPr>
            <a:r>
              <a:t/>
            </a:r>
            <a:endParaRPr/>
          </a:p>
        </p:txBody>
      </p:sp>
      <p:sp>
        <p:nvSpPr>
          <p:cNvPr id="120" name="Google Shape;120;p20"/>
          <p:cNvSpPr txBox="1"/>
          <p:nvPr>
            <p:ph idx="1" type="body"/>
          </p:nvPr>
        </p:nvSpPr>
        <p:spPr>
          <a:xfrm>
            <a:off x="311700" y="915775"/>
            <a:ext cx="4308600" cy="41106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95000"/>
              </a:lnSpc>
              <a:spcBef>
                <a:spcPts val="1200"/>
              </a:spcBef>
              <a:spcAft>
                <a:spcPts val="0"/>
              </a:spcAft>
              <a:buNone/>
            </a:pPr>
            <a:r>
              <a:rPr b="1" lang="es" sz="1100">
                <a:solidFill>
                  <a:schemeClr val="dk1"/>
                </a:solidFill>
              </a:rPr>
              <a:t>MCP Hosts:</a:t>
            </a:r>
            <a:r>
              <a:rPr lang="es" sz="1100">
                <a:solidFill>
                  <a:schemeClr val="dk1"/>
                </a:solidFill>
              </a:rPr>
              <a:t> Programas como Claude Desktop, IDEs o herramientas de IA que quieren acceder a datos a través del protocolo MCP.</a:t>
            </a:r>
            <a:br>
              <a:rPr lang="es" sz="1100">
                <a:solidFill>
                  <a:schemeClr val="dk1"/>
                </a:solidFill>
              </a:rPr>
            </a:br>
            <a:endParaRPr sz="1100">
              <a:solidFill>
                <a:schemeClr val="dk1"/>
              </a:solidFill>
            </a:endParaRPr>
          </a:p>
          <a:p>
            <a:pPr indent="0" lvl="0" marL="0" rtl="0" algn="l">
              <a:lnSpc>
                <a:spcPct val="95000"/>
              </a:lnSpc>
              <a:spcBef>
                <a:spcPts val="1200"/>
              </a:spcBef>
              <a:spcAft>
                <a:spcPts val="0"/>
              </a:spcAft>
              <a:buNone/>
            </a:pPr>
            <a:r>
              <a:rPr b="1" lang="es" sz="1100">
                <a:solidFill>
                  <a:schemeClr val="dk1"/>
                </a:solidFill>
              </a:rPr>
              <a:t>MCP Clients:</a:t>
            </a:r>
            <a:r>
              <a:rPr lang="es" sz="1100">
                <a:solidFill>
                  <a:schemeClr val="dk1"/>
                </a:solidFill>
              </a:rPr>
              <a:t> Clientes del protocolo que mantienen conexiones 1:1 con los servidores MCP.</a:t>
            </a:r>
            <a:br>
              <a:rPr lang="es" sz="1100">
                <a:solidFill>
                  <a:schemeClr val="dk1"/>
                </a:solidFill>
              </a:rPr>
            </a:br>
            <a:endParaRPr sz="1100">
              <a:solidFill>
                <a:schemeClr val="dk1"/>
              </a:solidFill>
            </a:endParaRPr>
          </a:p>
          <a:p>
            <a:pPr indent="0" lvl="0" marL="0" rtl="0" algn="l">
              <a:lnSpc>
                <a:spcPct val="95000"/>
              </a:lnSpc>
              <a:spcBef>
                <a:spcPts val="1200"/>
              </a:spcBef>
              <a:spcAft>
                <a:spcPts val="0"/>
              </a:spcAft>
              <a:buNone/>
            </a:pPr>
            <a:r>
              <a:rPr b="1" lang="es" sz="1100">
                <a:solidFill>
                  <a:schemeClr val="dk1"/>
                </a:solidFill>
              </a:rPr>
              <a:t>MCP Servers:</a:t>
            </a:r>
            <a:r>
              <a:rPr lang="es" sz="1100">
                <a:solidFill>
                  <a:schemeClr val="dk1"/>
                </a:solidFill>
              </a:rPr>
              <a:t> Programas ligeros que exponen capacidades específicas mediante el protocolo estandarizado Model Context Protocol.</a:t>
            </a:r>
            <a:br>
              <a:rPr lang="es" sz="1100">
                <a:solidFill>
                  <a:schemeClr val="dk1"/>
                </a:solidFill>
              </a:rPr>
            </a:br>
            <a:endParaRPr sz="1100">
              <a:solidFill>
                <a:schemeClr val="dk1"/>
              </a:solidFill>
            </a:endParaRPr>
          </a:p>
          <a:p>
            <a:pPr indent="0" lvl="0" marL="0" rtl="0" algn="l">
              <a:lnSpc>
                <a:spcPct val="95000"/>
              </a:lnSpc>
              <a:spcBef>
                <a:spcPts val="1200"/>
              </a:spcBef>
              <a:spcAft>
                <a:spcPts val="0"/>
              </a:spcAft>
              <a:buNone/>
            </a:pPr>
            <a:r>
              <a:rPr b="1" lang="es" sz="1100">
                <a:solidFill>
                  <a:schemeClr val="dk1"/>
                </a:solidFill>
              </a:rPr>
              <a:t>Fuentes de datos locales:</a:t>
            </a:r>
            <a:r>
              <a:rPr lang="es" sz="1100">
                <a:solidFill>
                  <a:schemeClr val="dk1"/>
                </a:solidFill>
              </a:rPr>
              <a:t> Sistemas de ficheros, bases de datos y servicios de tu ordenador a los que los servidores MCP pueden acceder de forma segura.</a:t>
            </a:r>
            <a:br>
              <a:rPr lang="es" sz="1100">
                <a:solidFill>
                  <a:schemeClr val="dk1"/>
                </a:solidFill>
              </a:rPr>
            </a:br>
            <a:endParaRPr sz="1100">
              <a:solidFill>
                <a:schemeClr val="dk1"/>
              </a:solidFill>
            </a:endParaRPr>
          </a:p>
          <a:p>
            <a:pPr indent="0" lvl="0" marL="0" rtl="0" algn="l">
              <a:lnSpc>
                <a:spcPct val="95000"/>
              </a:lnSpc>
              <a:spcBef>
                <a:spcPts val="1200"/>
              </a:spcBef>
              <a:spcAft>
                <a:spcPts val="0"/>
              </a:spcAft>
              <a:buNone/>
            </a:pPr>
            <a:r>
              <a:rPr b="1" lang="es" sz="1100">
                <a:solidFill>
                  <a:schemeClr val="dk1"/>
                </a:solidFill>
              </a:rPr>
              <a:t>Servicios remotos:</a:t>
            </a:r>
            <a:r>
              <a:rPr lang="es" sz="1100">
                <a:solidFill>
                  <a:schemeClr val="dk1"/>
                </a:solidFill>
              </a:rPr>
              <a:t> Sistemas externos disponibles en internet (por ejemplo, mediante APIs como la de Google Maps, Drive, Telegram, Notion…) a los que los servidores MCP pueden conectarse.</a:t>
            </a:r>
            <a:endParaRPr sz="1100">
              <a:solidFill>
                <a:schemeClr val="dk1"/>
              </a:solidFill>
            </a:endParaRPr>
          </a:p>
          <a:p>
            <a:pPr indent="0" lvl="0" marL="0" rtl="0" algn="l">
              <a:lnSpc>
                <a:spcPct val="95000"/>
              </a:lnSpc>
              <a:spcBef>
                <a:spcPts val="1200"/>
              </a:spcBef>
              <a:spcAft>
                <a:spcPts val="0"/>
              </a:spcAft>
              <a:buSzPts val="935"/>
              <a:buNone/>
            </a:pPr>
            <a:r>
              <a:t/>
            </a:r>
            <a:endParaRPr sz="1220">
              <a:solidFill>
                <a:schemeClr val="dk1"/>
              </a:solidFill>
            </a:endParaRPr>
          </a:p>
          <a:p>
            <a:pPr indent="0" lvl="0" marL="457200" rtl="0" algn="l">
              <a:lnSpc>
                <a:spcPct val="95000"/>
              </a:lnSpc>
              <a:spcBef>
                <a:spcPts val="1200"/>
              </a:spcBef>
              <a:spcAft>
                <a:spcPts val="0"/>
              </a:spcAft>
              <a:buSzPts val="935"/>
              <a:buNone/>
            </a:pPr>
            <a:r>
              <a:t/>
            </a:r>
            <a:endParaRPr sz="1475">
              <a:solidFill>
                <a:schemeClr val="dk1"/>
              </a:solidFill>
            </a:endParaRPr>
          </a:p>
          <a:p>
            <a:pPr indent="0" lvl="0" marL="0" rtl="0" algn="l">
              <a:lnSpc>
                <a:spcPct val="95000"/>
              </a:lnSpc>
              <a:spcBef>
                <a:spcPts val="1200"/>
              </a:spcBef>
              <a:spcAft>
                <a:spcPts val="1200"/>
              </a:spcAft>
              <a:buSzPts val="935"/>
              <a:buNone/>
            </a:pPr>
            <a:r>
              <a:t/>
            </a:r>
            <a:endParaRPr sz="1729"/>
          </a:p>
        </p:txBody>
      </p:sp>
      <p:pic>
        <p:nvPicPr>
          <p:cNvPr id="121" name="Google Shape;121;p20"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22" name="Google Shape;122;p20"/>
          <p:cNvPicPr preferRelativeResize="0"/>
          <p:nvPr/>
        </p:nvPicPr>
        <p:blipFill>
          <a:blip r:embed="rId4">
            <a:alphaModFix/>
          </a:blip>
          <a:stretch>
            <a:fillRect/>
          </a:stretch>
        </p:blipFill>
        <p:spPr>
          <a:xfrm>
            <a:off x="4710700" y="1445925"/>
            <a:ext cx="4357574" cy="305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80550"/>
            <a:ext cx="7885800" cy="5727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500"/>
              <a:t>Comunicación</a:t>
            </a:r>
            <a:endParaRPr sz="2500"/>
          </a:p>
          <a:p>
            <a:pPr indent="0" lvl="0" marL="0" rtl="0" algn="l">
              <a:spcBef>
                <a:spcPts val="0"/>
              </a:spcBef>
              <a:spcAft>
                <a:spcPts val="0"/>
              </a:spcAft>
              <a:buNone/>
            </a:pPr>
            <a:r>
              <a:t/>
            </a:r>
            <a:endParaRPr/>
          </a:p>
        </p:txBody>
      </p:sp>
      <p:sp>
        <p:nvSpPr>
          <p:cNvPr id="128" name="Google Shape;128;p21"/>
          <p:cNvSpPr txBox="1"/>
          <p:nvPr>
            <p:ph idx="1" type="body"/>
          </p:nvPr>
        </p:nvSpPr>
        <p:spPr>
          <a:xfrm>
            <a:off x="311700" y="745425"/>
            <a:ext cx="4699200" cy="1905600"/>
          </a:xfrm>
          <a:prstGeom prst="rect">
            <a:avLst/>
          </a:prstGeom>
          <a:solidFill>
            <a:srgbClr val="212121">
              <a:alpha val="80000"/>
            </a:srgbClr>
          </a:solidFill>
        </p:spPr>
        <p:txBody>
          <a:bodyPr anchorCtr="0" anchor="t" bIns="91425" lIns="91425" spcFirstLastPara="1" rIns="91425" wrap="square" tIns="91425">
            <a:noAutofit/>
          </a:bodyPr>
          <a:lstStyle/>
          <a:p>
            <a:pPr indent="0" lvl="0" marL="0" rtl="0" algn="l">
              <a:spcBef>
                <a:spcPts val="1200"/>
              </a:spcBef>
              <a:spcAft>
                <a:spcPts val="0"/>
              </a:spcAft>
              <a:buNone/>
            </a:pPr>
            <a:r>
              <a:rPr b="1" lang="es" sz="1100">
                <a:solidFill>
                  <a:schemeClr val="dk1"/>
                </a:solidFill>
              </a:rPr>
              <a:t>El protocolo utiliza mensajes JSON-RPC 2.0 para establecer la comunicación entre:</a:t>
            </a:r>
            <a:endParaRPr b="1" sz="1100">
              <a:solidFill>
                <a:schemeClr val="dk1"/>
              </a:solidFill>
            </a:endParaRPr>
          </a:p>
          <a:p>
            <a:pPr indent="-298450" lvl="0" marL="457200" rtl="0" algn="l">
              <a:spcBef>
                <a:spcPts val="1200"/>
              </a:spcBef>
              <a:spcAft>
                <a:spcPts val="0"/>
              </a:spcAft>
              <a:buClr>
                <a:schemeClr val="dk1"/>
              </a:buClr>
              <a:buSzPts val="1100"/>
              <a:buChar char="●"/>
            </a:pPr>
            <a:r>
              <a:rPr b="1" lang="es" sz="1100">
                <a:solidFill>
                  <a:schemeClr val="dk1"/>
                </a:solidFill>
              </a:rPr>
              <a:t>Hosts:</a:t>
            </a:r>
            <a:r>
              <a:rPr lang="es" sz="1100">
                <a:solidFill>
                  <a:schemeClr val="dk1"/>
                </a:solidFill>
              </a:rPr>
              <a:t> Aplicaciones con LLMs que inician las conexiones</a:t>
            </a:r>
            <a:br>
              <a:rPr lang="es"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b="1" lang="es" sz="1100">
                <a:solidFill>
                  <a:schemeClr val="dk1"/>
                </a:solidFill>
              </a:rPr>
              <a:t>Clientes:</a:t>
            </a:r>
            <a:r>
              <a:rPr lang="es" sz="1100">
                <a:solidFill>
                  <a:schemeClr val="dk1"/>
                </a:solidFill>
              </a:rPr>
              <a:t> Conectores dentro de la aplicación host</a:t>
            </a:r>
            <a:br>
              <a:rPr lang="es"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b="1" lang="es" sz="1100">
                <a:solidFill>
                  <a:schemeClr val="dk1"/>
                </a:solidFill>
              </a:rPr>
              <a:t>Servidores:</a:t>
            </a:r>
            <a:r>
              <a:rPr lang="es" sz="1100">
                <a:solidFill>
                  <a:schemeClr val="dk1"/>
                </a:solidFill>
              </a:rPr>
              <a:t> Servicios que proporcionan contexto y capacidades</a:t>
            </a:r>
            <a:endParaRPr sz="1100">
              <a:solidFill>
                <a:schemeClr val="dk1"/>
              </a:solidFill>
            </a:endParaRPr>
          </a:p>
        </p:txBody>
      </p:sp>
      <p:pic>
        <p:nvPicPr>
          <p:cNvPr id="129" name="Google Shape;129;p21" title="sauron.png"/>
          <p:cNvPicPr preferRelativeResize="0"/>
          <p:nvPr/>
        </p:nvPicPr>
        <p:blipFill>
          <a:blip r:embed="rId3">
            <a:alphaModFix/>
          </a:blip>
          <a:stretch>
            <a:fillRect/>
          </a:stretch>
        </p:blipFill>
        <p:spPr>
          <a:xfrm>
            <a:off x="8270050" y="0"/>
            <a:ext cx="873951" cy="873951"/>
          </a:xfrm>
          <a:prstGeom prst="rect">
            <a:avLst/>
          </a:prstGeom>
          <a:noFill/>
          <a:ln>
            <a:noFill/>
          </a:ln>
        </p:spPr>
      </p:pic>
      <p:pic>
        <p:nvPicPr>
          <p:cNvPr id="130" name="Google Shape;130;p21" title="Screenshot 2025-05-18 at 14.06.52.png"/>
          <p:cNvPicPr preferRelativeResize="0"/>
          <p:nvPr/>
        </p:nvPicPr>
        <p:blipFill>
          <a:blip r:embed="rId4">
            <a:alphaModFix/>
          </a:blip>
          <a:stretch>
            <a:fillRect/>
          </a:stretch>
        </p:blipFill>
        <p:spPr>
          <a:xfrm>
            <a:off x="5130200" y="787726"/>
            <a:ext cx="3828299" cy="1905566"/>
          </a:xfrm>
          <a:prstGeom prst="rect">
            <a:avLst/>
          </a:prstGeom>
          <a:noFill/>
          <a:ln>
            <a:noFill/>
          </a:ln>
        </p:spPr>
      </p:pic>
      <p:pic>
        <p:nvPicPr>
          <p:cNvPr id="131" name="Google Shape;131;p21" title="Screenshot 2025-05-18 at 14.12.27.png"/>
          <p:cNvPicPr preferRelativeResize="0"/>
          <p:nvPr/>
        </p:nvPicPr>
        <p:blipFill>
          <a:blip r:embed="rId5">
            <a:alphaModFix/>
          </a:blip>
          <a:stretch>
            <a:fillRect/>
          </a:stretch>
        </p:blipFill>
        <p:spPr>
          <a:xfrm>
            <a:off x="6487700" y="2827776"/>
            <a:ext cx="2470800" cy="2203250"/>
          </a:xfrm>
          <a:prstGeom prst="rect">
            <a:avLst/>
          </a:prstGeom>
          <a:noFill/>
          <a:ln>
            <a:noFill/>
          </a:ln>
        </p:spPr>
      </p:pic>
      <p:pic>
        <p:nvPicPr>
          <p:cNvPr id="132" name="Google Shape;132;p21" title="Screenshot 2025-05-18 at 14.17.52.png"/>
          <p:cNvPicPr preferRelativeResize="0"/>
          <p:nvPr/>
        </p:nvPicPr>
        <p:blipFill>
          <a:blip r:embed="rId6">
            <a:alphaModFix/>
          </a:blip>
          <a:stretch>
            <a:fillRect/>
          </a:stretch>
        </p:blipFill>
        <p:spPr>
          <a:xfrm>
            <a:off x="110975" y="3036538"/>
            <a:ext cx="2174325" cy="1785725"/>
          </a:xfrm>
          <a:prstGeom prst="rect">
            <a:avLst/>
          </a:prstGeom>
          <a:noFill/>
          <a:ln>
            <a:noFill/>
          </a:ln>
        </p:spPr>
      </p:pic>
      <p:pic>
        <p:nvPicPr>
          <p:cNvPr id="133" name="Google Shape;133;p21" title="Screenshot 2025-05-18 at 14.18.06.png"/>
          <p:cNvPicPr preferRelativeResize="0"/>
          <p:nvPr/>
        </p:nvPicPr>
        <p:blipFill>
          <a:blip r:embed="rId7">
            <a:alphaModFix/>
          </a:blip>
          <a:stretch>
            <a:fillRect/>
          </a:stretch>
        </p:blipFill>
        <p:spPr>
          <a:xfrm>
            <a:off x="2363925" y="2827775"/>
            <a:ext cx="1973559" cy="2203250"/>
          </a:xfrm>
          <a:prstGeom prst="rect">
            <a:avLst/>
          </a:prstGeom>
          <a:noFill/>
          <a:ln>
            <a:noFill/>
          </a:ln>
        </p:spPr>
      </p:pic>
      <p:pic>
        <p:nvPicPr>
          <p:cNvPr id="134" name="Google Shape;134;p21" title="Screenshot 2025-05-18 at 14.20.07.png"/>
          <p:cNvPicPr preferRelativeResize="0"/>
          <p:nvPr/>
        </p:nvPicPr>
        <p:blipFill>
          <a:blip r:embed="rId8">
            <a:alphaModFix/>
          </a:blip>
          <a:stretch>
            <a:fillRect/>
          </a:stretch>
        </p:blipFill>
        <p:spPr>
          <a:xfrm>
            <a:off x="4505463" y="3088769"/>
            <a:ext cx="1814250" cy="16812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